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4" r:id="rId7"/>
    <p:sldId id="261" r:id="rId8"/>
    <p:sldId id="262" r:id="rId9"/>
    <p:sldId id="263" r:id="rId10"/>
    <p:sldId id="270" r:id="rId11"/>
    <p:sldId id="267" r:id="rId12"/>
    <p:sldId id="265" r:id="rId13"/>
    <p:sldId id="266" r:id="rId14"/>
    <p:sldId id="268" r:id="rId15"/>
    <p:sldId id="269" r:id="rId16"/>
    <p:sldId id="271" r:id="rId1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C3E552-9371-4AB6-B866-9EBE9EFD9A9C}" v="2152" dt="2020-12-15T18:39:09.7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2" autoAdjust="0"/>
    <p:restoredTop sz="94660"/>
  </p:normalViewPr>
  <p:slideViewPr>
    <p:cSldViewPr snapToGrid="0">
      <p:cViewPr varScale="1">
        <p:scale>
          <a:sx n="89" d="100"/>
          <a:sy n="89" d="100"/>
        </p:scale>
        <p:origin x="8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12/15/2020</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650926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12/15/2020</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479465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12/15/2020</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754984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12/15/2020</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57825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12/15/2020</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3762885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12/15/2020</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000287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12/15/2020</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211632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12/15/2020</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624367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12/15/2020</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473585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12/15/2020</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166617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12/15/2020</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193963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12/15/2020</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2474088258"/>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hyperlink" Target="https://cointelegraph.com/news/binance-sued-for-allegedly-facilitating-money-laundering-with-lax-kyc"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www.reuters.com/article/us-moneylaundering-crypto-fatf/global-money-laundering-watchdog-launches-crackdown-on-cryptocurrencies-idUSKCN1TM1I8"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www.cnbc.com/2018/04/09/how-cryptocurrency-investors-could-find-themselves-behind-bars.html" TargetMode="External"/><Relationship Id="rId2" Type="http://schemas.openxmlformats.org/officeDocument/2006/relationships/hyperlink" Target="https://www.investopedia.com/terms/c/capital_gains_tax.asp" TargetMode="Externa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hyperlink" Target="https://www.investopedia.com/terms/f/foreign-account-tax-compliance-act-fatca.asp"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www.investopedia.com/terms/b/blockchain.asp" TargetMode="External"/><Relationship Id="rId2" Type="http://schemas.openxmlformats.org/officeDocument/2006/relationships/hyperlink" Target="https://www.investopedia.com/terms/v/virtual-currency.asp" TargetMode="Externa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cointelegraph.com/news/chainalysis-only-1-of-1-trillion-transacted-in-crypto-in-2019-was-illicit" TargetMode="External"/><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ciphertrace.com/wp-content/uploads/2018/10/crypto_aml_report_2018q3.pdf" TargetMode="Externa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4" name="Picture 3">
            <a:extLst>
              <a:ext uri="{FF2B5EF4-FFF2-40B4-BE49-F238E27FC236}">
                <a16:creationId xmlns:a16="http://schemas.microsoft.com/office/drawing/2014/main" id="{7CABFC3E-7203-4813-80E2-3A798D82521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25" r="1" b="1"/>
          <a:stretch/>
        </p:blipFill>
        <p:spPr>
          <a:xfrm>
            <a:off x="20" y="10"/>
            <a:ext cx="12207220" cy="6857990"/>
          </a:xfrm>
          <a:prstGeom prst="rect">
            <a:avLst/>
          </a:prstGeom>
        </p:spPr>
      </p:pic>
      <p:sp>
        <p:nvSpPr>
          <p:cNvPr id="11" name="Freeform: Shape 10">
            <a:extLst>
              <a:ext uri="{FF2B5EF4-FFF2-40B4-BE49-F238E27FC236}">
                <a16:creationId xmlns:a16="http://schemas.microsoft.com/office/drawing/2014/main" id="{26C2F60D-36DC-4E6D-8544-3562BBABA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116827" y="1782827"/>
            <a:ext cx="4332910" cy="5817436"/>
          </a:xfrm>
          <a:custGeom>
            <a:avLst/>
            <a:gdLst>
              <a:gd name="connsiteX0" fmla="*/ 3175347 w 4332910"/>
              <a:gd name="connsiteY0" fmla="*/ 710 h 5817436"/>
              <a:gd name="connsiteX1" fmla="*/ 3972229 w 4332910"/>
              <a:gd name="connsiteY1" fmla="*/ 94304 h 5817436"/>
              <a:gd name="connsiteX2" fmla="*/ 4332910 w 4332910"/>
              <a:gd name="connsiteY2" fmla="*/ 180296 h 5817436"/>
              <a:gd name="connsiteX3" fmla="*/ 4332910 w 4332910"/>
              <a:gd name="connsiteY3" fmla="*/ 5817436 h 5817436"/>
              <a:gd name="connsiteX4" fmla="*/ 1006557 w 4332910"/>
              <a:gd name="connsiteY4" fmla="*/ 5817436 h 5817436"/>
              <a:gd name="connsiteX5" fmla="*/ 866510 w 4332910"/>
              <a:gd name="connsiteY5" fmla="*/ 5609583 h 5817436"/>
              <a:gd name="connsiteX6" fmla="*/ 351747 w 4332910"/>
              <a:gd name="connsiteY6" fmla="*/ 2263621 h 5817436"/>
              <a:gd name="connsiteX7" fmla="*/ 1381666 w 4332910"/>
              <a:gd name="connsiteY7" fmla="*/ 845238 h 5817436"/>
              <a:gd name="connsiteX8" fmla="*/ 2751595 w 4332910"/>
              <a:gd name="connsiteY8" fmla="*/ 47742 h 5817436"/>
              <a:gd name="connsiteX9" fmla="*/ 3175347 w 4332910"/>
              <a:gd name="connsiteY9" fmla="*/ 710 h 581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2910" h="5817436">
                <a:moveTo>
                  <a:pt x="3175347" y="710"/>
                </a:moveTo>
                <a:cubicBezTo>
                  <a:pt x="3421493" y="-5064"/>
                  <a:pt x="3686120" y="24227"/>
                  <a:pt x="3972229" y="94304"/>
                </a:cubicBezTo>
                <a:lnTo>
                  <a:pt x="4332910" y="180296"/>
                </a:lnTo>
                <a:lnTo>
                  <a:pt x="4332910" y="5817436"/>
                </a:lnTo>
                <a:lnTo>
                  <a:pt x="1006557" y="5817436"/>
                </a:lnTo>
                <a:lnTo>
                  <a:pt x="866510" y="5609583"/>
                </a:lnTo>
                <a:cubicBezTo>
                  <a:pt x="140071" y="4515211"/>
                  <a:pt x="-376405" y="3480830"/>
                  <a:pt x="351747" y="2263621"/>
                </a:cubicBezTo>
                <a:cubicBezTo>
                  <a:pt x="664977" y="1739861"/>
                  <a:pt x="994988" y="1240809"/>
                  <a:pt x="1381666" y="845238"/>
                </a:cubicBezTo>
                <a:cubicBezTo>
                  <a:pt x="1768346" y="449669"/>
                  <a:pt x="2211693" y="157580"/>
                  <a:pt x="2751595" y="47742"/>
                </a:cubicBezTo>
                <a:cubicBezTo>
                  <a:pt x="2886624" y="20264"/>
                  <a:pt x="3027659" y="4175"/>
                  <a:pt x="3175347" y="710"/>
                </a:cubicBezTo>
                <a:close/>
              </a:path>
            </a:pathLst>
          </a:cu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FCFFC7D5-8758-4C87-A839-9FF78F543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7117358">
            <a:off x="6005381" y="2073697"/>
            <a:ext cx="5867664" cy="5317986"/>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 name="connsiteX0" fmla="*/ 0 w 1085312"/>
              <a:gd name="connsiteY0" fmla="*/ 0 h 2441440"/>
              <a:gd name="connsiteX1" fmla="*/ 53089 w 1085312"/>
              <a:gd name="connsiteY1" fmla="*/ 4542 h 2441440"/>
              <a:gd name="connsiteX2" fmla="*/ 790077 w 1085312"/>
              <a:gd name="connsiteY2" fmla="*/ 872756 h 2441440"/>
              <a:gd name="connsiteX3" fmla="*/ 1085252 w 1085312"/>
              <a:gd name="connsiteY3" fmla="*/ 1943649 h 2441440"/>
              <a:gd name="connsiteX4" fmla="*/ 1064832 w 1085312"/>
              <a:gd name="connsiteY4" fmla="*/ 2198094 h 2441440"/>
              <a:gd name="connsiteX5" fmla="*/ 1043734 w 1085312"/>
              <a:gd name="connsiteY5" fmla="*/ 2315675 h 2441440"/>
              <a:gd name="connsiteX6" fmla="*/ 59456 w 1085312"/>
              <a:gd name="connsiteY6" fmla="*/ 2441440 h 2441440"/>
              <a:gd name="connsiteX0" fmla="*/ 0 w 1085312"/>
              <a:gd name="connsiteY0" fmla="*/ 0 h 2315675"/>
              <a:gd name="connsiteX1" fmla="*/ 53089 w 1085312"/>
              <a:gd name="connsiteY1" fmla="*/ 4542 h 2315675"/>
              <a:gd name="connsiteX2" fmla="*/ 790077 w 1085312"/>
              <a:gd name="connsiteY2" fmla="*/ 872756 h 2315675"/>
              <a:gd name="connsiteX3" fmla="*/ 1085252 w 1085312"/>
              <a:gd name="connsiteY3" fmla="*/ 1943649 h 2315675"/>
              <a:gd name="connsiteX4" fmla="*/ 1064832 w 1085312"/>
              <a:gd name="connsiteY4" fmla="*/ 2198094 h 2315675"/>
              <a:gd name="connsiteX5" fmla="*/ 1043734 w 1085312"/>
              <a:gd name="connsiteY5"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312" h="2315675">
                <a:moveTo>
                  <a:pt x="0" y="0"/>
                </a:move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sp>
        <p:nvSpPr>
          <p:cNvPr id="2" name="Заголовок 1"/>
          <p:cNvSpPr>
            <a:spLocks noGrp="1"/>
          </p:cNvSpPr>
          <p:nvPr>
            <p:ph type="ctrTitle"/>
          </p:nvPr>
        </p:nvSpPr>
        <p:spPr>
          <a:xfrm>
            <a:off x="7124700" y="4108629"/>
            <a:ext cx="4305300" cy="1380335"/>
          </a:xfrm>
        </p:spPr>
        <p:txBody>
          <a:bodyPr>
            <a:normAutofit/>
          </a:bodyPr>
          <a:lstStyle/>
          <a:p>
            <a:pPr algn="l"/>
            <a:r>
              <a:rPr lang="ru-RU" sz="3600" dirty="0">
                <a:cs typeface="Calibri Light"/>
              </a:rPr>
              <a:t>Cryptocurrency </a:t>
            </a:r>
            <a:r>
              <a:rPr lang="ru-RU" sz="3600">
                <a:cs typeface="Calibri Light"/>
              </a:rPr>
              <a:t>and money-</a:t>
            </a:r>
            <a:r>
              <a:rPr lang="ru-RU" sz="3600" dirty="0">
                <a:cs typeface="Calibri Light"/>
              </a:rPr>
              <a:t>laundering</a:t>
            </a:r>
          </a:p>
        </p:txBody>
      </p:sp>
      <p:sp>
        <p:nvSpPr>
          <p:cNvPr id="3" name="Подзаголовок 2"/>
          <p:cNvSpPr>
            <a:spLocks noGrp="1"/>
          </p:cNvSpPr>
          <p:nvPr>
            <p:ph type="subTitle" idx="1"/>
          </p:nvPr>
        </p:nvSpPr>
        <p:spPr>
          <a:xfrm>
            <a:off x="7124700" y="5514472"/>
            <a:ext cx="4305300" cy="822141"/>
          </a:xfrm>
        </p:spPr>
        <p:txBody>
          <a:bodyPr vert="horz" lIns="91440" tIns="45720" rIns="91440" bIns="45720" rtlCol="0">
            <a:normAutofit/>
          </a:bodyPr>
          <a:lstStyle/>
          <a:p>
            <a:pPr algn="l"/>
            <a:r>
              <a:rPr lang="ru-RU" sz="2200" dirty="0" err="1">
                <a:cs typeface="Calibri"/>
              </a:rPr>
              <a:t>Presented</a:t>
            </a:r>
            <a:r>
              <a:rPr lang="ru-RU" sz="2200" dirty="0">
                <a:cs typeface="Calibri"/>
              </a:rPr>
              <a:t> </a:t>
            </a:r>
            <a:r>
              <a:rPr lang="ru-RU" sz="2200" dirty="0" err="1">
                <a:cs typeface="Calibri"/>
              </a:rPr>
              <a:t>by</a:t>
            </a:r>
            <a:r>
              <a:rPr lang="ru-RU" sz="2200" dirty="0">
                <a:cs typeface="Calibri"/>
              </a:rPr>
              <a:t> </a:t>
            </a:r>
            <a:r>
              <a:rPr lang="ru-RU" sz="2200" dirty="0" err="1">
                <a:cs typeface="Calibri"/>
              </a:rPr>
              <a:t>Anna</a:t>
            </a:r>
            <a:r>
              <a:rPr lang="ru-RU" sz="2200" dirty="0">
                <a:cs typeface="Calibri"/>
              </a:rPr>
              <a:t> </a:t>
            </a:r>
            <a:r>
              <a:rPr lang="ru-RU" sz="2200" dirty="0" err="1">
                <a:cs typeface="Calibri"/>
              </a:rPr>
              <a:t>Piliavska</a:t>
            </a:r>
            <a:endParaRPr lang="ru-RU" sz="2200" dirty="0" err="1"/>
          </a:p>
        </p:txBody>
      </p:sp>
    </p:spTree>
    <p:extLst>
      <p:ext uri="{BB962C8B-B14F-4D97-AF65-F5344CB8AC3E}">
        <p14:creationId xmlns:p14="http://schemas.microsoft.com/office/powerpoint/2010/main" val="1351651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Freeform: Shape 8">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7" name="Freeform: Shape 10">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8" name="Freeform: Shape 12">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0" name="Rectangle 14">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4">
            <a:extLst>
              <a:ext uri="{FF2B5EF4-FFF2-40B4-BE49-F238E27FC236}">
                <a16:creationId xmlns:a16="http://schemas.microsoft.com/office/drawing/2014/main" id="{A08B71E2-0FA8-4077-BFFE-B52C98423920}"/>
              </a:ext>
            </a:extLst>
          </p:cNvPr>
          <p:cNvPicPr>
            <a:picLocks noChangeAspect="1"/>
          </p:cNvPicPr>
          <p:nvPr/>
        </p:nvPicPr>
        <p:blipFill rotWithShape="1">
          <a:blip r:embed="rId2"/>
          <a:srcRect t="2295" b="6726"/>
          <a:stretch/>
        </p:blipFill>
        <p:spPr>
          <a:xfrm>
            <a:off x="20" y="-48836"/>
            <a:ext cx="12207220" cy="6857990"/>
          </a:xfrm>
          <a:prstGeom prst="rect">
            <a:avLst/>
          </a:prstGeom>
        </p:spPr>
      </p:pic>
      <p:sp>
        <p:nvSpPr>
          <p:cNvPr id="12" name="Freeform: Shape 16">
            <a:extLst>
              <a:ext uri="{FF2B5EF4-FFF2-40B4-BE49-F238E27FC236}">
                <a16:creationId xmlns:a16="http://schemas.microsoft.com/office/drawing/2014/main" id="{15A93C08-5026-4474-A6D5-87A03C1357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78823" cy="6028256"/>
          </a:xfrm>
          <a:custGeom>
            <a:avLst/>
            <a:gdLst>
              <a:gd name="connsiteX0" fmla="*/ 0 w 5578823"/>
              <a:gd name="connsiteY0" fmla="*/ 0 h 6028256"/>
              <a:gd name="connsiteX1" fmla="*/ 3897606 w 5578823"/>
              <a:gd name="connsiteY1" fmla="*/ 0 h 6028256"/>
              <a:gd name="connsiteX2" fmla="*/ 4274232 w 5578823"/>
              <a:gd name="connsiteY2" fmla="*/ 360545 h 6028256"/>
              <a:gd name="connsiteX3" fmla="*/ 4673934 w 5578823"/>
              <a:gd name="connsiteY3" fmla="*/ 738354 h 6028256"/>
              <a:gd name="connsiteX4" fmla="*/ 5421862 w 5578823"/>
              <a:gd name="connsiteY4" fmla="*/ 1773839 h 6028256"/>
              <a:gd name="connsiteX5" fmla="*/ 5469198 w 5578823"/>
              <a:gd name="connsiteY5" fmla="*/ 3329255 h 6028256"/>
              <a:gd name="connsiteX6" fmla="*/ 4741546 w 5578823"/>
              <a:gd name="connsiteY6" fmla="*/ 4877588 h 6028256"/>
              <a:gd name="connsiteX7" fmla="*/ 1325600 w 5578823"/>
              <a:gd name="connsiteY7" fmla="*/ 5980388 h 6028256"/>
              <a:gd name="connsiteX8" fmla="*/ 137593 w 5578823"/>
              <a:gd name="connsiteY8" fmla="*/ 5804042 h 6028256"/>
              <a:gd name="connsiteX9" fmla="*/ 0 w 5578823"/>
              <a:gd name="connsiteY9" fmla="*/ 5760161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2" name="Заголовок 1">
            <a:extLst>
              <a:ext uri="{FF2B5EF4-FFF2-40B4-BE49-F238E27FC236}">
                <a16:creationId xmlns:a16="http://schemas.microsoft.com/office/drawing/2014/main" id="{96511A41-BA42-4034-89B6-A8446F2791B4}"/>
              </a:ext>
            </a:extLst>
          </p:cNvPr>
          <p:cNvSpPr>
            <a:spLocks noGrp="1"/>
          </p:cNvSpPr>
          <p:nvPr>
            <p:ph type="title"/>
          </p:nvPr>
        </p:nvSpPr>
        <p:spPr>
          <a:xfrm>
            <a:off x="380999" y="193801"/>
            <a:ext cx="4127635" cy="2828223"/>
          </a:xfrm>
        </p:spPr>
        <p:txBody>
          <a:bodyPr vert="horz" lIns="91440" tIns="45720" rIns="91440" bIns="45720" rtlCol="0" anchor="b">
            <a:normAutofit/>
          </a:bodyPr>
          <a:lstStyle/>
          <a:p>
            <a:pPr algn="just"/>
            <a:r>
              <a:rPr lang="en-US" sz="1800" b="1" kern="1200">
                <a:latin typeface="+mj-lt"/>
                <a:ea typeface="+mj-ea"/>
                <a:cs typeface="+mj-cs"/>
              </a:rPr>
              <a:t>Moreover, according to a recent report from </a:t>
            </a:r>
            <a:r>
              <a:rPr lang="en-US" sz="1800" b="1" kern="1200" dirty="0">
                <a:latin typeface="+mj-lt"/>
                <a:ea typeface="+mj-ea"/>
                <a:cs typeface="+mj-cs"/>
                <a:hlinkClick r:id="rId3">
                  <a:extLst>
                    <a:ext uri="{A12FA001-AC4F-418D-AE19-62706E023703}">
                      <ahyp:hlinkClr xmlns:ahyp="http://schemas.microsoft.com/office/drawing/2018/hyperlinkcolor" val="tx"/>
                    </a:ext>
                  </a:extLst>
                </a:hlinkClick>
              </a:rPr>
              <a:t>Cointelegraph</a:t>
            </a:r>
            <a:r>
              <a:rPr lang="en-US" sz="1800" b="1" kern="1200">
                <a:latin typeface="+mj-lt"/>
                <a:ea typeface="+mj-ea"/>
                <a:cs typeface="+mj-cs"/>
              </a:rPr>
              <a:t>, Binance is being sued by the current owners of Zaif, a Japanese cryptocurrency exchange, which was hacked in 2018. The plaintiffs allege that Binance’s weak KYC requirements facilitated the laundering of $60 million stolen from the exchange.</a:t>
            </a:r>
            <a:endParaRPr lang="ru-RU">
              <a:ea typeface="+mj-ea"/>
              <a:cs typeface="+mj-cs"/>
            </a:endParaRPr>
          </a:p>
        </p:txBody>
      </p:sp>
    </p:spTree>
    <p:extLst>
      <p:ext uri="{BB962C8B-B14F-4D97-AF65-F5344CB8AC3E}">
        <p14:creationId xmlns:p14="http://schemas.microsoft.com/office/powerpoint/2010/main" val="8072976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3" name="Freeform: Shape 12">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5" name="Freeform: Shape 14">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7" name="Rectangle 16">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66FC6F62-FEC6-45C4-B697-39FDA62A9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53162" y="-776838"/>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latin typeface="Avenir Next LT Pro" panose="020B0504020202020204" pitchFamily="34" charset="0"/>
            </a:endParaRPr>
          </a:p>
        </p:txBody>
      </p:sp>
      <p:pic>
        <p:nvPicPr>
          <p:cNvPr id="5" name="Рисунок 5" descr="Изображение выглядит как город, здание, вода, река&#10;&#10;Автоматически созданное описание">
            <a:extLst>
              <a:ext uri="{FF2B5EF4-FFF2-40B4-BE49-F238E27FC236}">
                <a16:creationId xmlns:a16="http://schemas.microsoft.com/office/drawing/2014/main" id="{464C2CAF-B4EB-411E-91E4-9FF5C3B7D96D}"/>
              </a:ext>
            </a:extLst>
          </p:cNvPr>
          <p:cNvPicPr>
            <a:picLocks noChangeAspect="1"/>
          </p:cNvPicPr>
          <p:nvPr/>
        </p:nvPicPr>
        <p:blipFill rotWithShape="1">
          <a:blip r:embed="rId2"/>
          <a:srcRect l="19275" r="23687" b="2"/>
          <a:stretch/>
        </p:blipFill>
        <p:spPr>
          <a:xfrm>
            <a:off x="762000" y="762001"/>
            <a:ext cx="4572000" cy="5334000"/>
          </a:xfrm>
          <a:prstGeom prst="rect">
            <a:avLst/>
          </a:prstGeom>
        </p:spPr>
      </p:pic>
      <p:grpSp>
        <p:nvGrpSpPr>
          <p:cNvPr id="21" name="Group 20">
            <a:extLst>
              <a:ext uri="{FF2B5EF4-FFF2-40B4-BE49-F238E27FC236}">
                <a16:creationId xmlns:a16="http://schemas.microsoft.com/office/drawing/2014/main" id="{F8D7210F-BCFD-46C1-9A2C-3717368B1A7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5829359"/>
            <a:ext cx="4333875" cy="1028642"/>
            <a:chOff x="7153921" y="5829359"/>
            <a:chExt cx="5038079" cy="1028642"/>
          </a:xfrm>
        </p:grpSpPr>
        <p:sp>
          <p:nvSpPr>
            <p:cNvPr id="22" name="Freeform: Shape 21">
              <a:extLst>
                <a:ext uri="{FF2B5EF4-FFF2-40B4-BE49-F238E27FC236}">
                  <a16:creationId xmlns:a16="http://schemas.microsoft.com/office/drawing/2014/main" id="{2C96BB9F-FD85-4689-A888-9A5AA0A14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63906" y="5913098"/>
              <a:ext cx="4228094" cy="944903"/>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23" name="Freeform: Shape 22">
              <a:extLst>
                <a:ext uri="{FF2B5EF4-FFF2-40B4-BE49-F238E27FC236}">
                  <a16:creationId xmlns:a16="http://schemas.microsoft.com/office/drawing/2014/main" id="{78545FC7-27EF-4BF9-A88F-35F089DF69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53921" y="5829359"/>
              <a:ext cx="5038078" cy="1028642"/>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grpSp>
      <p:sp>
        <p:nvSpPr>
          <p:cNvPr id="4" name="Объект 3">
            <a:extLst>
              <a:ext uri="{FF2B5EF4-FFF2-40B4-BE49-F238E27FC236}">
                <a16:creationId xmlns:a16="http://schemas.microsoft.com/office/drawing/2014/main" id="{38891C19-0210-4D17-86DF-8277DF119D86}"/>
              </a:ext>
            </a:extLst>
          </p:cNvPr>
          <p:cNvSpPr>
            <a:spLocks noGrp="1"/>
          </p:cNvSpPr>
          <p:nvPr>
            <p:ph sz="half" idx="2"/>
          </p:nvPr>
        </p:nvSpPr>
        <p:spPr>
          <a:xfrm>
            <a:off x="6096000" y="2286000"/>
            <a:ext cx="5334000" cy="3810001"/>
          </a:xfrm>
        </p:spPr>
        <p:txBody>
          <a:bodyPr vert="horz" lIns="91440" tIns="45720" rIns="91440" bIns="45720" rtlCol="0">
            <a:normAutofit/>
          </a:bodyPr>
          <a:lstStyle/>
          <a:p>
            <a:pPr>
              <a:lnSpc>
                <a:spcPct val="115000"/>
              </a:lnSpc>
            </a:pPr>
            <a:r>
              <a:rPr lang="en-US" sz="1000"/>
              <a:t>Callaway Crain and Mark Sanchez, both 35, laundered $2.8 million earned through sales of controlled substances carried out over the internet.</a:t>
            </a:r>
          </a:p>
          <a:p>
            <a:pPr>
              <a:lnSpc>
                <a:spcPct val="115000"/>
              </a:lnSpc>
            </a:pPr>
            <a:r>
              <a:rPr lang="en-US" sz="1000"/>
              <a:t>Between 2013 and 2018, the two men sold steroids and other drugs including Viagra across the U.S. via their website “NextDayGear” and on the dark web. They sold over 10,000 packages and accepted payments in cryptocurrency and fiat currency via Western Union, which they then laundered.</a:t>
            </a:r>
          </a:p>
          <a:p>
            <a:pPr>
              <a:lnSpc>
                <a:spcPct val="115000"/>
              </a:lnSpc>
            </a:pPr>
            <a:r>
              <a:rPr lang="en-US" sz="1000"/>
              <a:t>Customers usually paid in bitcoin, the Attorney’s Office said, with the defendants laundering the proceeds via one or more “intermediary” cryptocurrency wallets to obfuscate the source of the funds. The bitcoin was then converted to U.S. dollars using a cryptocurrency exchange platform before the cash was deposited into their bank accounts.</a:t>
            </a:r>
          </a:p>
          <a:p>
            <a:pPr>
              <a:lnSpc>
                <a:spcPct val="115000"/>
              </a:lnSpc>
            </a:pPr>
            <a:r>
              <a:rPr lang="en-US" sz="1000"/>
              <a:t>Western Union payments, on the other hand, were laundered through the use of false identities or international wire transfers from receivers outside of the U.S.</a:t>
            </a:r>
          </a:p>
          <a:p>
            <a:pPr>
              <a:lnSpc>
                <a:spcPct val="115000"/>
              </a:lnSpc>
            </a:pPr>
            <a:r>
              <a:rPr lang="en-US" sz="1000"/>
              <a:t>The duo has now pleaded guilty and faces a jail term of 2.5–7.5 years, with sentencing expected to take place on July 12, 2019.</a:t>
            </a:r>
          </a:p>
          <a:p>
            <a:pPr>
              <a:lnSpc>
                <a:spcPct val="115000"/>
              </a:lnSpc>
            </a:pPr>
            <a:endParaRPr lang="en-US" sz="1000"/>
          </a:p>
        </p:txBody>
      </p:sp>
      <p:sp>
        <p:nvSpPr>
          <p:cNvPr id="2" name="Заголовок 1">
            <a:extLst>
              <a:ext uri="{FF2B5EF4-FFF2-40B4-BE49-F238E27FC236}">
                <a16:creationId xmlns:a16="http://schemas.microsoft.com/office/drawing/2014/main" id="{E84F0DFA-1E7E-47A4-BB6B-BCD52CD62F0A}"/>
              </a:ext>
            </a:extLst>
          </p:cNvPr>
          <p:cNvSpPr>
            <a:spLocks noGrp="1"/>
          </p:cNvSpPr>
          <p:nvPr>
            <p:ph type="title"/>
          </p:nvPr>
        </p:nvSpPr>
        <p:spPr>
          <a:xfrm>
            <a:off x="6096000" y="762000"/>
            <a:ext cx="5334000" cy="1524000"/>
          </a:xfrm>
        </p:spPr>
        <p:txBody>
          <a:bodyPr vert="horz" lIns="91440" tIns="45720" rIns="91440" bIns="45720" rtlCol="0" anchor="ctr">
            <a:normAutofit/>
          </a:bodyPr>
          <a:lstStyle/>
          <a:p>
            <a:pPr algn="ctr"/>
            <a:r>
              <a:rPr lang="en-US" sz="2000" b="1"/>
              <a:t>A case involving millions of dollars in bitcoin and Western Union payments has resulted in New York State’s first conviction for cryptocurrency money laundering.</a:t>
            </a:r>
            <a:endParaRPr lang="en-US" sz="2000"/>
          </a:p>
        </p:txBody>
      </p:sp>
      <p:sp>
        <p:nvSpPr>
          <p:cNvPr id="6" name="Нижний колонтитул 5">
            <a:extLst>
              <a:ext uri="{FF2B5EF4-FFF2-40B4-BE49-F238E27FC236}">
                <a16:creationId xmlns:a16="http://schemas.microsoft.com/office/drawing/2014/main" id="{4BF5DEE2-3C46-4AB8-8580-F3587B4EDA3E}"/>
              </a:ext>
            </a:extLst>
          </p:cNvPr>
          <p:cNvSpPr>
            <a:spLocks noGrp="1"/>
          </p:cNvSpPr>
          <p:nvPr>
            <p:ph type="ftr" sz="quarter" idx="11"/>
          </p:nvPr>
        </p:nvSpPr>
        <p:spPr>
          <a:xfrm>
            <a:off x="761999" y="6356350"/>
            <a:ext cx="6612835" cy="365125"/>
          </a:xfrm>
        </p:spPr>
        <p:txBody>
          <a:bodyPr vert="horz" lIns="91440" tIns="45720" rIns="91440" bIns="45720" rtlCol="0" anchor="ctr">
            <a:normAutofit/>
          </a:bodyPr>
          <a:lstStyle/>
          <a:p>
            <a:pPr>
              <a:lnSpc>
                <a:spcPct val="90000"/>
              </a:lnSpc>
              <a:spcAft>
                <a:spcPts val="600"/>
              </a:spcAft>
            </a:pPr>
            <a:r>
              <a:rPr lang="en-US" sz="1000" kern="1200">
                <a:solidFill>
                  <a:srgbClr val="FFFFFF">
                    <a:alpha val="70000"/>
                  </a:srgbClr>
                </a:solidFill>
                <a:latin typeface="+mn-lt"/>
                <a:ea typeface="+mn-ea"/>
                <a:cs typeface="+mn-cs"/>
              </a:rPr>
              <a:t>*Retrieved from https://www.coindesk.com/new-york-state-sees-first-conviction-for-crypto-money-laundering</a:t>
            </a:r>
          </a:p>
        </p:txBody>
      </p:sp>
    </p:spTree>
    <p:extLst>
      <p:ext uri="{BB962C8B-B14F-4D97-AF65-F5344CB8AC3E}">
        <p14:creationId xmlns:p14="http://schemas.microsoft.com/office/powerpoint/2010/main" val="9744106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4">
            <a:extLst>
              <a:ext uri="{FF2B5EF4-FFF2-40B4-BE49-F238E27FC236}">
                <a16:creationId xmlns:a16="http://schemas.microsoft.com/office/drawing/2014/main" id="{45740ABF-6952-45FB-86A0-F64D8AFE066B}"/>
              </a:ext>
            </a:extLst>
          </p:cNvPr>
          <p:cNvPicPr>
            <a:picLocks noChangeAspect="1"/>
          </p:cNvPicPr>
          <p:nvPr/>
        </p:nvPicPr>
        <p:blipFill rotWithShape="1">
          <a:blip r:embed="rId2"/>
          <a:srcRect l="19117" r="19110" b="1"/>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38" name="Freeform: Shape 37">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Объект 2">
            <a:extLst>
              <a:ext uri="{FF2B5EF4-FFF2-40B4-BE49-F238E27FC236}">
                <a16:creationId xmlns:a16="http://schemas.microsoft.com/office/drawing/2014/main" id="{C931D616-CEAD-4310-8D99-2AD9DE57F4C5}"/>
              </a:ext>
            </a:extLst>
          </p:cNvPr>
          <p:cNvSpPr>
            <a:spLocks noGrp="1"/>
          </p:cNvSpPr>
          <p:nvPr>
            <p:ph idx="1"/>
          </p:nvPr>
        </p:nvSpPr>
        <p:spPr>
          <a:xfrm>
            <a:off x="6096000" y="2286000"/>
            <a:ext cx="5334000" cy="3810001"/>
          </a:xfrm>
        </p:spPr>
        <p:txBody>
          <a:bodyPr vert="horz" lIns="91440" tIns="45720" rIns="91440" bIns="45720" rtlCol="0" anchor="t">
            <a:normAutofit/>
          </a:bodyPr>
          <a:lstStyle/>
          <a:p>
            <a:pPr algn="ctr">
              <a:lnSpc>
                <a:spcPct val="115000"/>
              </a:lnSpc>
              <a:buNone/>
            </a:pPr>
            <a:r>
              <a:rPr lang="ru-RU" sz="2000" i="1">
                <a:solidFill>
                  <a:srgbClr val="FFFFFF"/>
                </a:solidFill>
                <a:latin typeface="Times New Roman"/>
                <a:ea typeface="+mn-lt"/>
                <a:cs typeface="+mn-lt"/>
              </a:rPr>
              <a:t>Globally, AML enforcement, when it comes to cryptocurrency transactions, varies widely – from relatively strict regulations in the UK, Netherlands, and much of Europe to practically non-existent enforcement in other countries. In June, 2019, the </a:t>
            </a:r>
            <a:r>
              <a:rPr lang="ru-RU" sz="2000" i="1" u="sng" dirty="0">
                <a:solidFill>
                  <a:srgbClr val="FFFFFF"/>
                </a:solidFill>
                <a:latin typeface="Times New Roman"/>
                <a:ea typeface="+mn-lt"/>
                <a:cs typeface="+mn-lt"/>
                <a:hlinkClick r:id="rId3">
                  <a:extLst>
                    <a:ext uri="{A12FA001-AC4F-418D-AE19-62706E023703}">
                      <ahyp:hlinkClr xmlns:ahyp="http://schemas.microsoft.com/office/drawing/2018/hyperlinkcolor" val="tx"/>
                    </a:ext>
                  </a:extLst>
                </a:hlinkClick>
              </a:rPr>
              <a:t>Financial Action Task Force (FATF) issued a global requirement</a:t>
            </a:r>
            <a:r>
              <a:rPr lang="ru-RU" sz="2000" i="1">
                <a:solidFill>
                  <a:srgbClr val="FFFFFF"/>
                </a:solidFill>
                <a:latin typeface="Times New Roman"/>
                <a:ea typeface="+mn-lt"/>
                <a:cs typeface="+mn-lt"/>
              </a:rPr>
              <a:t> for cryptocurrency-related businesses to collect and share customer identities for each transaction, known as the </a:t>
            </a:r>
            <a:r>
              <a:rPr lang="ru-RU" sz="2000" i="1">
                <a:solidFill>
                  <a:srgbClr val="FFFF00"/>
                </a:solidFill>
                <a:latin typeface="Times New Roman"/>
                <a:ea typeface="+mn-lt"/>
                <a:cs typeface="+mn-lt"/>
              </a:rPr>
              <a:t>Travel Rule.</a:t>
            </a:r>
            <a:endParaRPr lang="ru-RU" sz="2000" i="1">
              <a:solidFill>
                <a:srgbClr val="FFFF00"/>
              </a:solidFill>
              <a:latin typeface="Times New Roman"/>
              <a:cs typeface="Times New Roman"/>
            </a:endParaRPr>
          </a:p>
          <a:p>
            <a:pPr>
              <a:lnSpc>
                <a:spcPct val="115000"/>
              </a:lnSpc>
              <a:buNone/>
            </a:pPr>
            <a:endParaRPr lang="ru-RU" sz="2000"/>
          </a:p>
          <a:p>
            <a:pPr marL="0" indent="0">
              <a:lnSpc>
                <a:spcPct val="115000"/>
              </a:lnSpc>
              <a:buNone/>
            </a:pPr>
            <a:endParaRPr lang="ru-RU" sz="2000"/>
          </a:p>
        </p:txBody>
      </p:sp>
      <p:sp>
        <p:nvSpPr>
          <p:cNvPr id="2" name="Заголовок 1">
            <a:extLst>
              <a:ext uri="{FF2B5EF4-FFF2-40B4-BE49-F238E27FC236}">
                <a16:creationId xmlns:a16="http://schemas.microsoft.com/office/drawing/2014/main" id="{997E093D-8E95-445A-A9AD-089A6DAC5B92}"/>
              </a:ext>
            </a:extLst>
          </p:cNvPr>
          <p:cNvSpPr>
            <a:spLocks noGrp="1"/>
          </p:cNvSpPr>
          <p:nvPr>
            <p:ph type="title"/>
          </p:nvPr>
        </p:nvSpPr>
        <p:spPr>
          <a:xfrm>
            <a:off x="6096000" y="762000"/>
            <a:ext cx="5334000" cy="1524000"/>
          </a:xfrm>
        </p:spPr>
        <p:txBody>
          <a:bodyPr>
            <a:normAutofit/>
          </a:bodyPr>
          <a:lstStyle/>
          <a:p>
            <a:pPr algn="ctr"/>
            <a:r>
              <a:rPr lang="ru-RU" sz="3200" b="1"/>
              <a:t>US and global approaches to crypto</a:t>
            </a:r>
            <a:endParaRPr lang="ru-RU" b="1"/>
          </a:p>
          <a:p>
            <a:endParaRPr lang="ru-RU" sz="3200" dirty="0"/>
          </a:p>
        </p:txBody>
      </p:sp>
    </p:spTree>
    <p:extLst>
      <p:ext uri="{BB962C8B-B14F-4D97-AF65-F5344CB8AC3E}">
        <p14:creationId xmlns:p14="http://schemas.microsoft.com/office/powerpoint/2010/main" val="28887863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3" name="Freeform: Shape 12">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5" name="Rectangle 14">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7" name="Freeform: Shape 16">
            <a:extLst>
              <a:ext uri="{FF2B5EF4-FFF2-40B4-BE49-F238E27FC236}">
                <a16:creationId xmlns:a16="http://schemas.microsoft.com/office/drawing/2014/main" id="{8C3ED992-EB89-4C2F-8A9A-947E91BC61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custGeom>
            <a:avLst/>
            <a:gdLst>
              <a:gd name="connsiteX0" fmla="*/ 0 w 6096000"/>
              <a:gd name="connsiteY0" fmla="*/ 0 h 6858000"/>
              <a:gd name="connsiteX1" fmla="*/ 2758239 w 6096000"/>
              <a:gd name="connsiteY1" fmla="*/ 0 h 6858000"/>
              <a:gd name="connsiteX2" fmla="*/ 2916747 w 6096000"/>
              <a:gd name="connsiteY2" fmla="*/ 218181 h 6858000"/>
              <a:gd name="connsiteX3" fmla="*/ 4839749 w 6096000"/>
              <a:gd name="connsiteY3" fmla="*/ 2631787 h 6858000"/>
              <a:gd name="connsiteX4" fmla="*/ 6095001 w 6096000"/>
              <a:gd name="connsiteY4" fmla="*/ 5672947 h 6858000"/>
              <a:gd name="connsiteX5" fmla="*/ 5792922 w 6096000"/>
              <a:gd name="connsiteY5" fmla="*/ 6612444 h 6858000"/>
              <a:gd name="connsiteX6" fmla="*/ 5671607 w 6096000"/>
              <a:gd name="connsiteY6" fmla="*/ 6771753 h 6858000"/>
              <a:gd name="connsiteX7" fmla="*/ 5591643 w 6096000"/>
              <a:gd name="connsiteY7" fmla="*/ 6858000 h 6858000"/>
              <a:gd name="connsiteX8" fmla="*/ 0 w 6096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6000" h="6858000">
                <a:moveTo>
                  <a:pt x="0" y="0"/>
                </a:moveTo>
                <a:lnTo>
                  <a:pt x="2758239" y="0"/>
                </a:lnTo>
                <a:lnTo>
                  <a:pt x="2916747" y="218181"/>
                </a:lnTo>
                <a:cubicBezTo>
                  <a:pt x="3525935" y="1023180"/>
                  <a:pt x="4281133" y="1818277"/>
                  <a:pt x="4839749" y="2631787"/>
                </a:cubicBezTo>
                <a:cubicBezTo>
                  <a:pt x="5571203" y="3696928"/>
                  <a:pt x="6122704" y="4799581"/>
                  <a:pt x="6095001" y="5672947"/>
                </a:cubicBezTo>
                <a:cubicBezTo>
                  <a:pt x="6083564" y="6040467"/>
                  <a:pt x="5972980" y="6348559"/>
                  <a:pt x="5792922" y="6612444"/>
                </a:cubicBezTo>
                <a:cubicBezTo>
                  <a:pt x="5755410" y="6667420"/>
                  <a:pt x="5714882" y="6720477"/>
                  <a:pt x="5671607" y="6771753"/>
                </a:cubicBezTo>
                <a:lnTo>
                  <a:pt x="5591643" y="6858000"/>
                </a:lnTo>
                <a:lnTo>
                  <a:pt x="0" y="685800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55F5D1E8-E605-4EFC-8912-6E191F84F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7789134">
            <a:off x="2400596" y="454890"/>
            <a:ext cx="3969651" cy="5948221"/>
          </a:xfrm>
          <a:custGeom>
            <a:avLst/>
            <a:gdLst>
              <a:gd name="connsiteX0" fmla="*/ 4594048 w 9861488"/>
              <a:gd name="connsiteY0" fmla="*/ 11458472 h 11458472"/>
              <a:gd name="connsiteX1" fmla="*/ 0 w 9861488"/>
              <a:gd name="connsiteY1" fmla="*/ 5948221 h 11458472"/>
              <a:gd name="connsiteX2" fmla="*/ 1863 w 9861488"/>
              <a:gd name="connsiteY2" fmla="*/ 5698862 h 11458472"/>
              <a:gd name="connsiteX3" fmla="*/ 320025 w 9861488"/>
              <a:gd name="connsiteY3" fmla="*/ 3799836 h 11458472"/>
              <a:gd name="connsiteX4" fmla="*/ 3430486 w 9861488"/>
              <a:gd name="connsiteY4" fmla="*/ 295907 h 11458472"/>
              <a:gd name="connsiteX5" fmla="*/ 3863859 w 9861488"/>
              <a:gd name="connsiteY5" fmla="*/ 55612 h 11458472"/>
              <a:gd name="connsiteX6" fmla="*/ 3969651 w 9861488"/>
              <a:gd name="connsiteY6" fmla="*/ 0 h 11458472"/>
              <a:gd name="connsiteX7" fmla="*/ 9861488 w 9861488"/>
              <a:gd name="connsiteY7" fmla="*/ 7066862 h 11458472"/>
              <a:gd name="connsiteX8" fmla="*/ 4594048 w 9861488"/>
              <a:gd name="connsiteY8" fmla="*/ 11458472 h 11458472"/>
              <a:gd name="connsiteX0" fmla="*/ 0 w 9861488"/>
              <a:gd name="connsiteY0" fmla="*/ 5948221 h 11549912"/>
              <a:gd name="connsiteX1" fmla="*/ 1863 w 9861488"/>
              <a:gd name="connsiteY1" fmla="*/ 5698862 h 11549912"/>
              <a:gd name="connsiteX2" fmla="*/ 320025 w 9861488"/>
              <a:gd name="connsiteY2" fmla="*/ 3799836 h 11549912"/>
              <a:gd name="connsiteX3" fmla="*/ 3430486 w 9861488"/>
              <a:gd name="connsiteY3" fmla="*/ 295907 h 11549912"/>
              <a:gd name="connsiteX4" fmla="*/ 3863859 w 9861488"/>
              <a:gd name="connsiteY4" fmla="*/ 55612 h 11549912"/>
              <a:gd name="connsiteX5" fmla="*/ 3969651 w 9861488"/>
              <a:gd name="connsiteY5" fmla="*/ 0 h 11549912"/>
              <a:gd name="connsiteX6" fmla="*/ 9861488 w 9861488"/>
              <a:gd name="connsiteY6" fmla="*/ 7066862 h 11549912"/>
              <a:gd name="connsiteX7" fmla="*/ 4685488 w 9861488"/>
              <a:gd name="connsiteY7" fmla="*/ 11549912 h 11549912"/>
              <a:gd name="connsiteX0" fmla="*/ 0 w 9861488"/>
              <a:gd name="connsiteY0" fmla="*/ 5948221 h 7066862"/>
              <a:gd name="connsiteX1" fmla="*/ 1863 w 9861488"/>
              <a:gd name="connsiteY1" fmla="*/ 5698862 h 7066862"/>
              <a:gd name="connsiteX2" fmla="*/ 320025 w 9861488"/>
              <a:gd name="connsiteY2" fmla="*/ 3799836 h 7066862"/>
              <a:gd name="connsiteX3" fmla="*/ 3430486 w 9861488"/>
              <a:gd name="connsiteY3" fmla="*/ 295907 h 7066862"/>
              <a:gd name="connsiteX4" fmla="*/ 3863859 w 9861488"/>
              <a:gd name="connsiteY4" fmla="*/ 55612 h 7066862"/>
              <a:gd name="connsiteX5" fmla="*/ 3969651 w 9861488"/>
              <a:gd name="connsiteY5" fmla="*/ 0 h 7066862"/>
              <a:gd name="connsiteX6" fmla="*/ 9861488 w 9861488"/>
              <a:gd name="connsiteY6" fmla="*/ 7066862 h 7066862"/>
              <a:gd name="connsiteX0" fmla="*/ 0 w 3969651"/>
              <a:gd name="connsiteY0" fmla="*/ 5948221 h 5948221"/>
              <a:gd name="connsiteX1" fmla="*/ 1863 w 3969651"/>
              <a:gd name="connsiteY1" fmla="*/ 5698862 h 5948221"/>
              <a:gd name="connsiteX2" fmla="*/ 320025 w 3969651"/>
              <a:gd name="connsiteY2" fmla="*/ 3799836 h 5948221"/>
              <a:gd name="connsiteX3" fmla="*/ 3430486 w 3969651"/>
              <a:gd name="connsiteY3" fmla="*/ 295907 h 5948221"/>
              <a:gd name="connsiteX4" fmla="*/ 3863859 w 3969651"/>
              <a:gd name="connsiteY4" fmla="*/ 55612 h 5948221"/>
              <a:gd name="connsiteX5" fmla="*/ 3969651 w 3969651"/>
              <a:gd name="connsiteY5" fmla="*/ 0 h 594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651" h="5948221">
                <a:moveTo>
                  <a:pt x="0" y="5948221"/>
                </a:moveTo>
                <a:lnTo>
                  <a:pt x="1863" y="5698862"/>
                </a:lnTo>
                <a:cubicBezTo>
                  <a:pt x="27184" y="5017139"/>
                  <a:pt x="133214" y="4368297"/>
                  <a:pt x="320025" y="3799836"/>
                </a:cubicBezTo>
                <a:cubicBezTo>
                  <a:pt x="810579" y="2305232"/>
                  <a:pt x="2027133" y="1118138"/>
                  <a:pt x="3430486" y="295907"/>
                </a:cubicBezTo>
                <a:cubicBezTo>
                  <a:pt x="3545941" y="228312"/>
                  <a:pt x="3692079" y="146862"/>
                  <a:pt x="3863859" y="55612"/>
                </a:cubicBezTo>
                <a:lnTo>
                  <a:pt x="3969651" y="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Заголовок 1">
            <a:extLst>
              <a:ext uri="{FF2B5EF4-FFF2-40B4-BE49-F238E27FC236}">
                <a16:creationId xmlns:a16="http://schemas.microsoft.com/office/drawing/2014/main" id="{76C686EE-D86D-40C9-824D-3BA3ACFA951F}"/>
              </a:ext>
            </a:extLst>
          </p:cNvPr>
          <p:cNvSpPr>
            <a:spLocks noGrp="1"/>
          </p:cNvSpPr>
          <p:nvPr>
            <p:ph type="title"/>
          </p:nvPr>
        </p:nvSpPr>
        <p:spPr>
          <a:xfrm>
            <a:off x="6858000" y="1524000"/>
            <a:ext cx="4572000" cy="2286000"/>
          </a:xfrm>
        </p:spPr>
        <p:txBody>
          <a:bodyPr vert="horz" lIns="91440" tIns="45720" rIns="91440" bIns="45720" rtlCol="0" anchor="b">
            <a:normAutofit/>
          </a:bodyPr>
          <a:lstStyle/>
          <a:p>
            <a:r>
              <a:rPr lang="en-US" sz="4400" kern="1200">
                <a:solidFill>
                  <a:schemeClr val="tx1"/>
                </a:solidFill>
                <a:latin typeface="+mj-lt"/>
                <a:ea typeface="+mj-ea"/>
                <a:cs typeface="+mj-cs"/>
              </a:rPr>
              <a:t>The Travel Rule (cont.)</a:t>
            </a:r>
          </a:p>
        </p:txBody>
      </p:sp>
      <p:sp>
        <p:nvSpPr>
          <p:cNvPr id="3" name="Текст 2">
            <a:extLst>
              <a:ext uri="{FF2B5EF4-FFF2-40B4-BE49-F238E27FC236}">
                <a16:creationId xmlns:a16="http://schemas.microsoft.com/office/drawing/2014/main" id="{E24FA750-5BAC-4DE4-846C-4E1D9ACC7636}"/>
              </a:ext>
            </a:extLst>
          </p:cNvPr>
          <p:cNvSpPr>
            <a:spLocks noGrp="1"/>
          </p:cNvSpPr>
          <p:nvPr>
            <p:ph type="body" idx="1"/>
          </p:nvPr>
        </p:nvSpPr>
        <p:spPr>
          <a:xfrm>
            <a:off x="6858000" y="4571999"/>
            <a:ext cx="4572000" cy="1524000"/>
          </a:xfrm>
        </p:spPr>
        <p:txBody>
          <a:bodyPr vert="horz" lIns="91440" tIns="45720" rIns="91440" bIns="45720" rtlCol="0" anchor="t">
            <a:normAutofit/>
          </a:bodyPr>
          <a:lstStyle/>
          <a:p>
            <a:pPr>
              <a:lnSpc>
                <a:spcPct val="115000"/>
              </a:lnSpc>
            </a:pPr>
            <a:r>
              <a:rPr lang="en-US" sz="1100" kern="1200">
                <a:solidFill>
                  <a:schemeClr val="tx1">
                    <a:alpha val="70000"/>
                  </a:schemeClr>
                </a:solidFill>
                <a:latin typeface="+mn-lt"/>
                <a:ea typeface="+mn-ea"/>
                <a:cs typeface="+mn-cs"/>
              </a:rPr>
              <a:t>The </a:t>
            </a:r>
            <a:r>
              <a:rPr lang="en-US" sz="1100" i="1" kern="1200">
                <a:solidFill>
                  <a:srgbClr val="FFFF00"/>
                </a:solidFill>
                <a:latin typeface="+mn-lt"/>
                <a:ea typeface="+mn-ea"/>
                <a:cs typeface="+mn-cs"/>
              </a:rPr>
              <a:t>Travel Rule</a:t>
            </a:r>
            <a:r>
              <a:rPr lang="en-US" sz="1100" kern="1200" dirty="0">
                <a:solidFill>
                  <a:srgbClr val="FFFF00"/>
                </a:solidFill>
                <a:latin typeface="+mn-lt"/>
                <a:ea typeface="+mn-ea"/>
                <a:cs typeface="+mn-cs"/>
              </a:rPr>
              <a:t> </a:t>
            </a:r>
            <a:r>
              <a:rPr lang="en-US" sz="1100" kern="1200">
                <a:solidFill>
                  <a:schemeClr val="tx1">
                    <a:alpha val="70000"/>
                  </a:schemeClr>
                </a:solidFill>
                <a:latin typeface="+mn-lt"/>
                <a:ea typeface="+mn-ea"/>
                <a:cs typeface="+mn-cs"/>
              </a:rPr>
              <a:t>requires crypto exchanges to pass information about their customers to one another when transferring funds between firms. Member countries have one year to implement FATF guidelines (with a planned review set for June of next year).</a:t>
            </a:r>
          </a:p>
          <a:p>
            <a:pPr>
              <a:lnSpc>
                <a:spcPct val="115000"/>
              </a:lnSpc>
            </a:pPr>
            <a:r>
              <a:rPr lang="en-US" sz="1100" kern="1200">
                <a:solidFill>
                  <a:schemeClr val="tx1">
                    <a:alpha val="70000"/>
                  </a:schemeClr>
                </a:solidFill>
                <a:latin typeface="+mn-lt"/>
                <a:ea typeface="+mn-ea"/>
                <a:cs typeface="+mn-cs"/>
              </a:rPr>
              <a:t>The issuance was an effort by FATF to cut down on money laundering and funding of terrorist organizations.</a:t>
            </a:r>
          </a:p>
          <a:p>
            <a:pPr>
              <a:lnSpc>
                <a:spcPct val="115000"/>
              </a:lnSpc>
            </a:pPr>
            <a:endParaRPr lang="en-US" sz="1100" kern="1200">
              <a:solidFill>
                <a:schemeClr val="tx1">
                  <a:alpha val="70000"/>
                </a:schemeClr>
              </a:solidFill>
              <a:latin typeface="+mn-lt"/>
              <a:ea typeface="+mn-ea"/>
              <a:cs typeface="+mn-cs"/>
            </a:endParaRPr>
          </a:p>
        </p:txBody>
      </p:sp>
      <p:pic>
        <p:nvPicPr>
          <p:cNvPr id="4" name="Рисунок 4">
            <a:extLst>
              <a:ext uri="{FF2B5EF4-FFF2-40B4-BE49-F238E27FC236}">
                <a16:creationId xmlns:a16="http://schemas.microsoft.com/office/drawing/2014/main" id="{5B1F0DC5-5674-4368-A6A2-2221B87BEB30}"/>
              </a:ext>
            </a:extLst>
          </p:cNvPr>
          <p:cNvPicPr>
            <a:picLocks noChangeAspect="1"/>
          </p:cNvPicPr>
          <p:nvPr/>
        </p:nvPicPr>
        <p:blipFill>
          <a:blip r:embed="rId2"/>
          <a:stretch>
            <a:fillRect/>
          </a:stretch>
        </p:blipFill>
        <p:spPr>
          <a:xfrm>
            <a:off x="761999" y="762000"/>
            <a:ext cx="5334000" cy="5334000"/>
          </a:xfrm>
          <a:prstGeom prst="rect">
            <a:avLst/>
          </a:prstGeom>
        </p:spPr>
      </p:pic>
    </p:spTree>
    <p:extLst>
      <p:ext uri="{BB962C8B-B14F-4D97-AF65-F5344CB8AC3E}">
        <p14:creationId xmlns:p14="http://schemas.microsoft.com/office/powerpoint/2010/main" val="426704748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10">
            <a:extLst>
              <a:ext uri="{FF2B5EF4-FFF2-40B4-BE49-F238E27FC236}">
                <a16:creationId xmlns:a16="http://schemas.microsoft.com/office/drawing/2014/main" id="{66FC6F62-FEC6-45C4-B697-39FDA62A9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53162" y="-776838"/>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latin typeface="Avenir Next LT Pro" panose="020B0504020202020204" pitchFamily="34" charset="0"/>
            </a:endParaRPr>
          </a:p>
        </p:txBody>
      </p:sp>
      <p:grpSp>
        <p:nvGrpSpPr>
          <p:cNvPr id="8" name="Group 12">
            <a:extLst>
              <a:ext uri="{FF2B5EF4-FFF2-40B4-BE49-F238E27FC236}">
                <a16:creationId xmlns:a16="http://schemas.microsoft.com/office/drawing/2014/main" id="{F8D7210F-BCFD-46C1-9A2C-3717368B1A7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5829359"/>
            <a:ext cx="4333875" cy="1028642"/>
            <a:chOff x="7153921" y="5829359"/>
            <a:chExt cx="5038079" cy="1028642"/>
          </a:xfrm>
        </p:grpSpPr>
        <p:sp>
          <p:nvSpPr>
            <p:cNvPr id="14" name="Freeform: Shape 13">
              <a:extLst>
                <a:ext uri="{FF2B5EF4-FFF2-40B4-BE49-F238E27FC236}">
                  <a16:creationId xmlns:a16="http://schemas.microsoft.com/office/drawing/2014/main" id="{2C96BB9F-FD85-4689-A888-9A5AA0A14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63906" y="5913098"/>
              <a:ext cx="4228094" cy="944903"/>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15" name="Freeform: Shape 14">
              <a:extLst>
                <a:ext uri="{FF2B5EF4-FFF2-40B4-BE49-F238E27FC236}">
                  <a16:creationId xmlns:a16="http://schemas.microsoft.com/office/drawing/2014/main" id="{78545FC7-27EF-4BF9-A88F-35F089DF69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53921" y="5829359"/>
              <a:ext cx="5038078" cy="1028642"/>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grpSp>
      <p:sp>
        <p:nvSpPr>
          <p:cNvPr id="3" name="Объект 2">
            <a:extLst>
              <a:ext uri="{FF2B5EF4-FFF2-40B4-BE49-F238E27FC236}">
                <a16:creationId xmlns:a16="http://schemas.microsoft.com/office/drawing/2014/main" id="{EE3D85D7-92BA-4C51-A0EA-DB999440D344}"/>
              </a:ext>
            </a:extLst>
          </p:cNvPr>
          <p:cNvSpPr>
            <a:spLocks noGrp="1"/>
          </p:cNvSpPr>
          <p:nvPr>
            <p:ph idx="1"/>
          </p:nvPr>
        </p:nvSpPr>
        <p:spPr>
          <a:xfrm>
            <a:off x="3595077" y="1426308"/>
            <a:ext cx="3614615" cy="4572001"/>
          </a:xfrm>
        </p:spPr>
        <p:txBody>
          <a:bodyPr vert="horz" lIns="91440" tIns="45720" rIns="91440" bIns="45720" rtlCol="0" anchor="t">
            <a:noAutofit/>
          </a:bodyPr>
          <a:lstStyle/>
          <a:p>
            <a:pPr algn="just">
              <a:lnSpc>
                <a:spcPct val="115000"/>
              </a:lnSpc>
            </a:pPr>
            <a:r>
              <a:rPr lang="ru-RU" sz="1400">
                <a:solidFill>
                  <a:srgbClr val="FFFFFF"/>
                </a:solidFill>
                <a:latin typeface="Times New Roman"/>
                <a:ea typeface="+mn-lt"/>
                <a:cs typeface="+mn-lt"/>
              </a:rPr>
              <a:t>The IRS has defined cryptocurrencies as </a:t>
            </a:r>
            <a:r>
              <a:rPr lang="ru-RU" sz="1400" b="1">
                <a:solidFill>
                  <a:srgbClr val="FFFF00"/>
                </a:solidFill>
                <a:latin typeface="Times New Roman"/>
                <a:ea typeface="+mn-lt"/>
                <a:cs typeface="+mn-lt"/>
              </a:rPr>
              <a:t>property</a:t>
            </a:r>
            <a:r>
              <a:rPr lang="ru-RU" sz="1400">
                <a:solidFill>
                  <a:srgbClr val="FFFFFF"/>
                </a:solidFill>
                <a:latin typeface="Times New Roman"/>
                <a:ea typeface="+mn-lt"/>
                <a:cs typeface="+mn-lt"/>
              </a:rPr>
              <a:t>, rather than as currencies proper. This means that individual investors are beholden to </a:t>
            </a:r>
            <a:r>
              <a:rPr lang="ru-RU" sz="1400" u="sng" dirty="0">
                <a:solidFill>
                  <a:srgbClr val="FFFFFF"/>
                </a:solidFill>
                <a:latin typeface="Times New Roman"/>
                <a:ea typeface="+mn-lt"/>
                <a:cs typeface="+mn-lt"/>
                <a:hlinkClick r:id="rId2">
                  <a:extLst>
                    <a:ext uri="{A12FA001-AC4F-418D-AE19-62706E023703}">
                      <ahyp:hlinkClr xmlns:ahyp="http://schemas.microsoft.com/office/drawing/2018/hyperlinkcolor" val="tx"/>
                    </a:ext>
                  </a:extLst>
                </a:hlinkClick>
              </a:rPr>
              <a:t>capital gains tax</a:t>
            </a:r>
            <a:r>
              <a:rPr lang="ru-RU" sz="1400">
                <a:solidFill>
                  <a:srgbClr val="FFFFFF"/>
                </a:solidFill>
                <a:latin typeface="Times New Roman"/>
                <a:ea typeface="+mn-lt"/>
                <a:cs typeface="+mn-lt"/>
              </a:rPr>
              <a:t> laws when it comes to reporting their cryptocurrency expenses and profits on their annual tax returns, regardless of where they purchased digital coins.</a:t>
            </a:r>
            <a:endParaRPr lang="ru-RU" sz="1400">
              <a:solidFill>
                <a:srgbClr val="FFFFFF"/>
              </a:solidFill>
              <a:latin typeface="Times New Roman"/>
              <a:cs typeface="Times New Roman"/>
            </a:endParaRPr>
          </a:p>
          <a:p>
            <a:pPr algn="just">
              <a:lnSpc>
                <a:spcPct val="115000"/>
              </a:lnSpc>
            </a:pPr>
            <a:r>
              <a:rPr lang="ru-RU" sz="1400" u="sng" dirty="0">
                <a:solidFill>
                  <a:srgbClr val="FFFFFF"/>
                </a:solidFill>
                <a:latin typeface="Times New Roman"/>
                <a:ea typeface="+mn-lt"/>
                <a:cs typeface="+mn-lt"/>
                <a:hlinkClick r:id="rId3">
                  <a:extLst>
                    <a:ext uri="{A12FA001-AC4F-418D-AE19-62706E023703}">
                      <ahyp:hlinkClr xmlns:ahyp="http://schemas.microsoft.com/office/drawing/2018/hyperlinkcolor" val="tx"/>
                    </a:ext>
                  </a:extLst>
                </a:hlinkClick>
              </a:rPr>
              <a:t>According to a report by CNBC</a:t>
            </a:r>
            <a:r>
              <a:rPr lang="ru-RU" sz="1400">
                <a:solidFill>
                  <a:srgbClr val="FFFFFF"/>
                </a:solidFill>
                <a:latin typeface="Times New Roman"/>
                <a:ea typeface="+mn-lt"/>
                <a:cs typeface="+mn-lt"/>
              </a:rPr>
              <a:t>, "anyone with more than $10,000 abroad usually needs to fill out the Report of Foreign Bank and Financial Accounts (FBAR)...with the Treasury Department each year. Another law--the </a:t>
            </a:r>
            <a:r>
              <a:rPr lang="ru-RU" sz="1400" u="sng" dirty="0">
                <a:solidFill>
                  <a:srgbClr val="FFFFFF"/>
                </a:solidFill>
                <a:latin typeface="Times New Roman"/>
                <a:ea typeface="+mn-lt"/>
                <a:cs typeface="+mn-lt"/>
                <a:hlinkClick r:id="rId4">
                  <a:extLst>
                    <a:ext uri="{A12FA001-AC4F-418D-AE19-62706E023703}">
                      <ahyp:hlinkClr xmlns:ahyp="http://schemas.microsoft.com/office/drawing/2018/hyperlinkcolor" val="tx"/>
                    </a:ext>
                  </a:extLst>
                </a:hlinkClick>
              </a:rPr>
              <a:t>Foreign Account Tax Compliance Act</a:t>
            </a:r>
            <a:r>
              <a:rPr lang="ru-RU" sz="1400">
                <a:solidFill>
                  <a:srgbClr val="FFFFFF"/>
                </a:solidFill>
                <a:latin typeface="Times New Roman"/>
                <a:ea typeface="+mn-lt"/>
                <a:cs typeface="+mn-lt"/>
              </a:rPr>
              <a:t>, or FATCA--requires certain U.S. taxpayers to describe their overseas accounts on Form 8938, when they file their taxes with the IRS."</a:t>
            </a:r>
            <a:endParaRPr lang="ru-RU" sz="1400">
              <a:solidFill>
                <a:srgbClr val="FFFFFF"/>
              </a:solidFill>
              <a:latin typeface="Times New Roman"/>
              <a:cs typeface="Times New Roman"/>
            </a:endParaRPr>
          </a:p>
          <a:p>
            <a:pPr marL="0" indent="0" algn="just">
              <a:lnSpc>
                <a:spcPct val="115000"/>
              </a:lnSpc>
              <a:buNone/>
            </a:pPr>
            <a:endParaRPr lang="ru-RU" sz="1400" dirty="0">
              <a:solidFill>
                <a:srgbClr val="FFFFFF">
                  <a:alpha val="70000"/>
                </a:srgbClr>
              </a:solidFill>
              <a:latin typeface="Times New Roman"/>
              <a:cs typeface="Times New Roman"/>
            </a:endParaRPr>
          </a:p>
          <a:p>
            <a:pPr algn="just">
              <a:lnSpc>
                <a:spcPct val="115000"/>
              </a:lnSpc>
            </a:pPr>
            <a:endParaRPr lang="ru-RU" sz="1400" dirty="0">
              <a:solidFill>
                <a:srgbClr val="FFFFFF">
                  <a:alpha val="70000"/>
                </a:srgbClr>
              </a:solidFill>
              <a:latin typeface="Times New Roman"/>
              <a:cs typeface="Times New Roman"/>
            </a:endParaRPr>
          </a:p>
        </p:txBody>
      </p:sp>
      <p:sp>
        <p:nvSpPr>
          <p:cNvPr id="2" name="Заголовок 1">
            <a:extLst>
              <a:ext uri="{FF2B5EF4-FFF2-40B4-BE49-F238E27FC236}">
                <a16:creationId xmlns:a16="http://schemas.microsoft.com/office/drawing/2014/main" id="{F8768309-13CE-4A2E-8A66-05ACD91BFF4B}"/>
              </a:ext>
            </a:extLst>
          </p:cNvPr>
          <p:cNvSpPr>
            <a:spLocks noGrp="1"/>
          </p:cNvSpPr>
          <p:nvPr>
            <p:ph type="title"/>
          </p:nvPr>
        </p:nvSpPr>
        <p:spPr>
          <a:xfrm>
            <a:off x="410307" y="2608385"/>
            <a:ext cx="3048000" cy="4572000"/>
          </a:xfrm>
        </p:spPr>
        <p:txBody>
          <a:bodyPr anchor="t">
            <a:normAutofit/>
          </a:bodyPr>
          <a:lstStyle/>
          <a:p>
            <a:r>
              <a:rPr lang="ru-RU" sz="2700">
                <a:solidFill>
                  <a:srgbClr val="FFFF00"/>
                </a:solidFill>
                <a:latin typeface="Segoe Script"/>
              </a:rPr>
              <a:t>US Legal considerations</a:t>
            </a:r>
            <a:r>
              <a:rPr lang="ru-RU" sz="2700" dirty="0">
                <a:solidFill>
                  <a:srgbClr val="FFFF00"/>
                </a:solidFill>
                <a:latin typeface="Segoe Script"/>
              </a:rPr>
              <a:t> </a:t>
            </a:r>
            <a:r>
              <a:rPr lang="ru-RU" sz="2700">
                <a:solidFill>
                  <a:srgbClr val="FFFF00"/>
                </a:solidFill>
                <a:latin typeface="Segoe Script"/>
              </a:rPr>
              <a:t>on crypto investing</a:t>
            </a:r>
            <a:endParaRPr lang="ru-RU" sz="2700" dirty="0">
              <a:solidFill>
                <a:srgbClr val="FFFF00"/>
              </a:solidFill>
              <a:latin typeface="Segoe Script"/>
            </a:endParaRPr>
          </a:p>
        </p:txBody>
      </p:sp>
      <p:pic>
        <p:nvPicPr>
          <p:cNvPr id="4" name="Рисунок 4">
            <a:extLst>
              <a:ext uri="{FF2B5EF4-FFF2-40B4-BE49-F238E27FC236}">
                <a16:creationId xmlns:a16="http://schemas.microsoft.com/office/drawing/2014/main" id="{3C002F41-82A8-4F97-BBF5-26183B6CB536}"/>
              </a:ext>
            </a:extLst>
          </p:cNvPr>
          <p:cNvPicPr>
            <a:picLocks noChangeAspect="1"/>
          </p:cNvPicPr>
          <p:nvPr/>
        </p:nvPicPr>
        <p:blipFill rotWithShape="1">
          <a:blip r:embed="rId5"/>
          <a:srcRect l="27483" r="18261" b="1"/>
          <a:stretch/>
        </p:blipFill>
        <p:spPr>
          <a:xfrm>
            <a:off x="7620000" y="1524000"/>
            <a:ext cx="3810000" cy="4572000"/>
          </a:xfrm>
          <a:prstGeom prst="rect">
            <a:avLst/>
          </a:prstGeom>
        </p:spPr>
      </p:pic>
      <p:sp>
        <p:nvSpPr>
          <p:cNvPr id="5" name="Нижний колонтитул 4">
            <a:extLst>
              <a:ext uri="{FF2B5EF4-FFF2-40B4-BE49-F238E27FC236}">
                <a16:creationId xmlns:a16="http://schemas.microsoft.com/office/drawing/2014/main" id="{F7BDE943-FF63-41BF-8772-9227C261DFA8}"/>
              </a:ext>
            </a:extLst>
          </p:cNvPr>
          <p:cNvSpPr>
            <a:spLocks noGrp="1"/>
          </p:cNvSpPr>
          <p:nvPr>
            <p:ph type="ftr" sz="quarter" idx="11"/>
          </p:nvPr>
        </p:nvSpPr>
        <p:spPr>
          <a:xfrm>
            <a:off x="761999" y="6346581"/>
            <a:ext cx="8371296" cy="374894"/>
          </a:xfrm>
        </p:spPr>
        <p:txBody>
          <a:bodyPr/>
          <a:lstStyle/>
          <a:p>
            <a:r>
              <a:rPr lang="af-ZA"/>
              <a:t>Retrieved from https://www.investopedia.com/tech/what-are-legal-risks-cryptocurrency-investors/</a:t>
            </a:r>
            <a:endParaRPr lang="ru-RU"/>
          </a:p>
        </p:txBody>
      </p:sp>
    </p:spTree>
    <p:extLst>
      <p:ext uri="{BB962C8B-B14F-4D97-AF65-F5344CB8AC3E}">
        <p14:creationId xmlns:p14="http://schemas.microsoft.com/office/powerpoint/2010/main" val="1825017083"/>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551AE076-7865-49BB-81C0-8C9E7E994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3802" y="832508"/>
            <a:ext cx="4448352" cy="6025492"/>
          </a:xfrm>
          <a:custGeom>
            <a:avLst/>
            <a:gdLst>
              <a:gd name="connsiteX0" fmla="*/ 3173139 w 4448352"/>
              <a:gd name="connsiteY0" fmla="*/ 74 h 6025492"/>
              <a:gd name="connsiteX1" fmla="*/ 3840337 w 4448352"/>
              <a:gd name="connsiteY1" fmla="*/ 136997 h 6025492"/>
              <a:gd name="connsiteX2" fmla="*/ 4400480 w 4448352"/>
              <a:gd name="connsiteY2" fmla="*/ 1061406 h 6025492"/>
              <a:gd name="connsiteX3" fmla="*/ 3812207 w 4448352"/>
              <a:gd name="connsiteY3" fmla="*/ 2268177 h 6025492"/>
              <a:gd name="connsiteX4" fmla="*/ 2566852 w 4448352"/>
              <a:gd name="connsiteY4" fmla="*/ 4362395 h 6025492"/>
              <a:gd name="connsiteX5" fmla="*/ 1381603 w 4448352"/>
              <a:gd name="connsiteY5" fmla="*/ 6002073 h 6025492"/>
              <a:gd name="connsiteX6" fmla="*/ 1358105 w 4448352"/>
              <a:gd name="connsiteY6" fmla="*/ 6025492 h 6025492"/>
              <a:gd name="connsiteX7" fmla="*/ 147593 w 4448352"/>
              <a:gd name="connsiteY7" fmla="*/ 6025492 h 6025492"/>
              <a:gd name="connsiteX8" fmla="*/ 135095 w 4448352"/>
              <a:gd name="connsiteY8" fmla="*/ 5970139 h 6025492"/>
              <a:gd name="connsiteX9" fmla="*/ 989 w 4448352"/>
              <a:gd name="connsiteY9" fmla="*/ 3558990 h 6025492"/>
              <a:gd name="connsiteX10" fmla="*/ 134613 w 4448352"/>
              <a:gd name="connsiteY10" fmla="*/ 2769335 h 6025492"/>
              <a:gd name="connsiteX11" fmla="*/ 812398 w 4448352"/>
              <a:gd name="connsiteY11" fmla="*/ 1669996 h 6025492"/>
              <a:gd name="connsiteX12" fmla="*/ 1830565 w 4448352"/>
              <a:gd name="connsiteY12" fmla="*/ 638164 h 6025492"/>
              <a:gd name="connsiteX13" fmla="*/ 3173139 w 4448352"/>
              <a:gd name="connsiteY13" fmla="*/ 74 h 602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48352" h="6025492">
                <a:moveTo>
                  <a:pt x="3173139" y="74"/>
                </a:moveTo>
                <a:cubicBezTo>
                  <a:pt x="3404376" y="2427"/>
                  <a:pt x="3621703" y="61078"/>
                  <a:pt x="3840337" y="136997"/>
                </a:cubicBezTo>
                <a:cubicBezTo>
                  <a:pt x="4230681" y="272614"/>
                  <a:pt x="4578505" y="404218"/>
                  <a:pt x="4400480" y="1061406"/>
                </a:cubicBezTo>
                <a:cubicBezTo>
                  <a:pt x="4294008" y="1454598"/>
                  <a:pt x="4050153" y="1868133"/>
                  <a:pt x="3812207" y="2268177"/>
                </a:cubicBezTo>
                <a:cubicBezTo>
                  <a:pt x="3397090" y="2966250"/>
                  <a:pt x="2981970" y="3664324"/>
                  <a:pt x="2566852" y="4362395"/>
                </a:cubicBezTo>
                <a:cubicBezTo>
                  <a:pt x="2261941" y="4875091"/>
                  <a:pt x="1813643" y="5542665"/>
                  <a:pt x="1381603" y="6002073"/>
                </a:cubicBezTo>
                <a:lnTo>
                  <a:pt x="1358105" y="6025492"/>
                </a:lnTo>
                <a:lnTo>
                  <a:pt x="147593" y="6025492"/>
                </a:lnTo>
                <a:lnTo>
                  <a:pt x="135095" y="5970139"/>
                </a:lnTo>
                <a:cubicBezTo>
                  <a:pt x="3334" y="5264474"/>
                  <a:pt x="25734" y="4338079"/>
                  <a:pt x="989" y="3558990"/>
                </a:cubicBezTo>
                <a:cubicBezTo>
                  <a:pt x="-7696" y="3286585"/>
                  <a:pt x="41149" y="3024098"/>
                  <a:pt x="134613" y="2769335"/>
                </a:cubicBezTo>
                <a:cubicBezTo>
                  <a:pt x="274734" y="2387350"/>
                  <a:pt x="515201" y="2023048"/>
                  <a:pt x="812398" y="1669996"/>
                </a:cubicBezTo>
                <a:cubicBezTo>
                  <a:pt x="1109596" y="1316945"/>
                  <a:pt x="1463524" y="975145"/>
                  <a:pt x="1830565" y="638164"/>
                </a:cubicBezTo>
                <a:cubicBezTo>
                  <a:pt x="2363706" y="148617"/>
                  <a:pt x="2787743" y="-3847"/>
                  <a:pt x="3173139" y="74"/>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424ECFA8-BE37-446C-B1BD-88D2981B6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197" y="533400"/>
            <a:ext cx="5085498" cy="6329048"/>
          </a:xfrm>
          <a:custGeom>
            <a:avLst/>
            <a:gdLst>
              <a:gd name="connsiteX0" fmla="*/ 3173139 w 4448352"/>
              <a:gd name="connsiteY0" fmla="*/ 74 h 6025492"/>
              <a:gd name="connsiteX1" fmla="*/ 3840337 w 4448352"/>
              <a:gd name="connsiteY1" fmla="*/ 136997 h 6025492"/>
              <a:gd name="connsiteX2" fmla="*/ 4400480 w 4448352"/>
              <a:gd name="connsiteY2" fmla="*/ 1061406 h 6025492"/>
              <a:gd name="connsiteX3" fmla="*/ 3812207 w 4448352"/>
              <a:gd name="connsiteY3" fmla="*/ 2268177 h 6025492"/>
              <a:gd name="connsiteX4" fmla="*/ 2566852 w 4448352"/>
              <a:gd name="connsiteY4" fmla="*/ 4362395 h 6025492"/>
              <a:gd name="connsiteX5" fmla="*/ 1381603 w 4448352"/>
              <a:gd name="connsiteY5" fmla="*/ 6002073 h 6025492"/>
              <a:gd name="connsiteX6" fmla="*/ 1358105 w 4448352"/>
              <a:gd name="connsiteY6" fmla="*/ 6025492 h 6025492"/>
              <a:gd name="connsiteX7" fmla="*/ 147593 w 4448352"/>
              <a:gd name="connsiteY7" fmla="*/ 6025492 h 6025492"/>
              <a:gd name="connsiteX8" fmla="*/ 135095 w 4448352"/>
              <a:gd name="connsiteY8" fmla="*/ 5970139 h 6025492"/>
              <a:gd name="connsiteX9" fmla="*/ 989 w 4448352"/>
              <a:gd name="connsiteY9" fmla="*/ 3558990 h 6025492"/>
              <a:gd name="connsiteX10" fmla="*/ 134613 w 4448352"/>
              <a:gd name="connsiteY10" fmla="*/ 2769335 h 6025492"/>
              <a:gd name="connsiteX11" fmla="*/ 812398 w 4448352"/>
              <a:gd name="connsiteY11" fmla="*/ 1669996 h 6025492"/>
              <a:gd name="connsiteX12" fmla="*/ 1830565 w 4448352"/>
              <a:gd name="connsiteY12" fmla="*/ 638164 h 6025492"/>
              <a:gd name="connsiteX13" fmla="*/ 3173139 w 4448352"/>
              <a:gd name="connsiteY13" fmla="*/ 74 h 6025492"/>
              <a:gd name="connsiteX0" fmla="*/ 147593 w 4448352"/>
              <a:gd name="connsiteY0" fmla="*/ 6025492 h 6112608"/>
              <a:gd name="connsiteX1" fmla="*/ 135095 w 4448352"/>
              <a:gd name="connsiteY1" fmla="*/ 5970139 h 6112608"/>
              <a:gd name="connsiteX2" fmla="*/ 989 w 4448352"/>
              <a:gd name="connsiteY2" fmla="*/ 3558990 h 6112608"/>
              <a:gd name="connsiteX3" fmla="*/ 134613 w 4448352"/>
              <a:gd name="connsiteY3" fmla="*/ 2769335 h 6112608"/>
              <a:gd name="connsiteX4" fmla="*/ 812398 w 4448352"/>
              <a:gd name="connsiteY4" fmla="*/ 1669996 h 6112608"/>
              <a:gd name="connsiteX5" fmla="*/ 1830565 w 4448352"/>
              <a:gd name="connsiteY5" fmla="*/ 638164 h 6112608"/>
              <a:gd name="connsiteX6" fmla="*/ 3173139 w 4448352"/>
              <a:gd name="connsiteY6" fmla="*/ 74 h 6112608"/>
              <a:gd name="connsiteX7" fmla="*/ 3840337 w 4448352"/>
              <a:gd name="connsiteY7" fmla="*/ 136997 h 6112608"/>
              <a:gd name="connsiteX8" fmla="*/ 4400480 w 4448352"/>
              <a:gd name="connsiteY8" fmla="*/ 1061406 h 6112608"/>
              <a:gd name="connsiteX9" fmla="*/ 3812207 w 4448352"/>
              <a:gd name="connsiteY9" fmla="*/ 2268177 h 6112608"/>
              <a:gd name="connsiteX10" fmla="*/ 2566852 w 4448352"/>
              <a:gd name="connsiteY10" fmla="*/ 4362395 h 6112608"/>
              <a:gd name="connsiteX11" fmla="*/ 1381603 w 4448352"/>
              <a:gd name="connsiteY11" fmla="*/ 6002073 h 6112608"/>
              <a:gd name="connsiteX12" fmla="*/ 1457187 w 4448352"/>
              <a:gd name="connsiteY12" fmla="*/ 6112608 h 6112608"/>
              <a:gd name="connsiteX0" fmla="*/ 147593 w 4448352"/>
              <a:gd name="connsiteY0" fmla="*/ 6025492 h 6025492"/>
              <a:gd name="connsiteX1" fmla="*/ 135095 w 4448352"/>
              <a:gd name="connsiteY1" fmla="*/ 5970139 h 6025492"/>
              <a:gd name="connsiteX2" fmla="*/ 989 w 4448352"/>
              <a:gd name="connsiteY2" fmla="*/ 3558990 h 6025492"/>
              <a:gd name="connsiteX3" fmla="*/ 134613 w 4448352"/>
              <a:gd name="connsiteY3" fmla="*/ 2769335 h 6025492"/>
              <a:gd name="connsiteX4" fmla="*/ 812398 w 4448352"/>
              <a:gd name="connsiteY4" fmla="*/ 1669996 h 6025492"/>
              <a:gd name="connsiteX5" fmla="*/ 1830565 w 4448352"/>
              <a:gd name="connsiteY5" fmla="*/ 638164 h 6025492"/>
              <a:gd name="connsiteX6" fmla="*/ 3173139 w 4448352"/>
              <a:gd name="connsiteY6" fmla="*/ 74 h 6025492"/>
              <a:gd name="connsiteX7" fmla="*/ 3840337 w 4448352"/>
              <a:gd name="connsiteY7" fmla="*/ 136997 h 6025492"/>
              <a:gd name="connsiteX8" fmla="*/ 4400480 w 4448352"/>
              <a:gd name="connsiteY8" fmla="*/ 1061406 h 6025492"/>
              <a:gd name="connsiteX9" fmla="*/ 3812207 w 4448352"/>
              <a:gd name="connsiteY9" fmla="*/ 2268177 h 6025492"/>
              <a:gd name="connsiteX10" fmla="*/ 2566852 w 4448352"/>
              <a:gd name="connsiteY10" fmla="*/ 4362395 h 6025492"/>
              <a:gd name="connsiteX11" fmla="*/ 1381603 w 4448352"/>
              <a:gd name="connsiteY11" fmla="*/ 6002073 h 6025492"/>
              <a:gd name="connsiteX0" fmla="*/ 147593 w 4448352"/>
              <a:gd name="connsiteY0" fmla="*/ 6025492 h 6029730"/>
              <a:gd name="connsiteX1" fmla="*/ 135095 w 4448352"/>
              <a:gd name="connsiteY1" fmla="*/ 5970139 h 6029730"/>
              <a:gd name="connsiteX2" fmla="*/ 989 w 4448352"/>
              <a:gd name="connsiteY2" fmla="*/ 3558990 h 6029730"/>
              <a:gd name="connsiteX3" fmla="*/ 134613 w 4448352"/>
              <a:gd name="connsiteY3" fmla="*/ 2769335 h 6029730"/>
              <a:gd name="connsiteX4" fmla="*/ 812398 w 4448352"/>
              <a:gd name="connsiteY4" fmla="*/ 1669996 h 6029730"/>
              <a:gd name="connsiteX5" fmla="*/ 1830565 w 4448352"/>
              <a:gd name="connsiteY5" fmla="*/ 638164 h 6029730"/>
              <a:gd name="connsiteX6" fmla="*/ 3173139 w 4448352"/>
              <a:gd name="connsiteY6" fmla="*/ 74 h 6029730"/>
              <a:gd name="connsiteX7" fmla="*/ 3840337 w 4448352"/>
              <a:gd name="connsiteY7" fmla="*/ 136997 h 6029730"/>
              <a:gd name="connsiteX8" fmla="*/ 4400480 w 4448352"/>
              <a:gd name="connsiteY8" fmla="*/ 1061406 h 6029730"/>
              <a:gd name="connsiteX9" fmla="*/ 3812207 w 4448352"/>
              <a:gd name="connsiteY9" fmla="*/ 2268177 h 6029730"/>
              <a:gd name="connsiteX10" fmla="*/ 2566852 w 4448352"/>
              <a:gd name="connsiteY10" fmla="*/ 4362395 h 6029730"/>
              <a:gd name="connsiteX11" fmla="*/ 1397330 w 4448352"/>
              <a:gd name="connsiteY11" fmla="*/ 6029730 h 6029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8352" h="6029730">
                <a:moveTo>
                  <a:pt x="147593" y="6025492"/>
                </a:moveTo>
                <a:lnTo>
                  <a:pt x="135095" y="5970139"/>
                </a:lnTo>
                <a:cubicBezTo>
                  <a:pt x="3334" y="5264474"/>
                  <a:pt x="25734" y="4338079"/>
                  <a:pt x="989" y="3558990"/>
                </a:cubicBezTo>
                <a:cubicBezTo>
                  <a:pt x="-7696" y="3286585"/>
                  <a:pt x="41149" y="3024098"/>
                  <a:pt x="134613" y="2769335"/>
                </a:cubicBezTo>
                <a:cubicBezTo>
                  <a:pt x="274734" y="2387350"/>
                  <a:pt x="515201" y="2023048"/>
                  <a:pt x="812398" y="1669996"/>
                </a:cubicBezTo>
                <a:cubicBezTo>
                  <a:pt x="1109596" y="1316945"/>
                  <a:pt x="1463524" y="975145"/>
                  <a:pt x="1830565" y="638164"/>
                </a:cubicBezTo>
                <a:cubicBezTo>
                  <a:pt x="2363706" y="148617"/>
                  <a:pt x="2787743" y="-3847"/>
                  <a:pt x="3173139" y="74"/>
                </a:cubicBezTo>
                <a:cubicBezTo>
                  <a:pt x="3404376" y="2427"/>
                  <a:pt x="3621702" y="61078"/>
                  <a:pt x="3840337" y="136997"/>
                </a:cubicBezTo>
                <a:cubicBezTo>
                  <a:pt x="4230681" y="272614"/>
                  <a:pt x="4578505" y="404218"/>
                  <a:pt x="4400480" y="1061406"/>
                </a:cubicBezTo>
                <a:cubicBezTo>
                  <a:pt x="4294008" y="1454598"/>
                  <a:pt x="4050152" y="1868133"/>
                  <a:pt x="3812207" y="2268177"/>
                </a:cubicBezTo>
                <a:cubicBezTo>
                  <a:pt x="3397089" y="2966250"/>
                  <a:pt x="2969331" y="3735470"/>
                  <a:pt x="2566852" y="4362395"/>
                </a:cubicBezTo>
                <a:cubicBezTo>
                  <a:pt x="2164373" y="4989320"/>
                  <a:pt x="1829370" y="5570322"/>
                  <a:pt x="1397330" y="6029730"/>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pic>
        <p:nvPicPr>
          <p:cNvPr id="4" name="Рисунок 4" descr="Изображение выглядит как прибор, сушильная машина, стиральная машина&#10;&#10;Автоматически созданное описание">
            <a:extLst>
              <a:ext uri="{FF2B5EF4-FFF2-40B4-BE49-F238E27FC236}">
                <a16:creationId xmlns:a16="http://schemas.microsoft.com/office/drawing/2014/main" id="{3A547120-8BE4-4588-AB50-4A15A329B95A}"/>
              </a:ext>
            </a:extLst>
          </p:cNvPr>
          <p:cNvPicPr>
            <a:picLocks noChangeAspect="1"/>
          </p:cNvPicPr>
          <p:nvPr/>
        </p:nvPicPr>
        <p:blipFill rotWithShape="1">
          <a:blip r:embed="rId2"/>
          <a:srcRect l="23420" r="19542" b="2"/>
          <a:stretch/>
        </p:blipFill>
        <p:spPr>
          <a:xfrm>
            <a:off x="1069514" y="1524000"/>
            <a:ext cx="3918870" cy="4572001"/>
          </a:xfrm>
          <a:prstGeom prst="rect">
            <a:avLst/>
          </a:prstGeom>
        </p:spPr>
      </p:pic>
      <p:sp>
        <p:nvSpPr>
          <p:cNvPr id="3" name="Текст 2">
            <a:extLst>
              <a:ext uri="{FF2B5EF4-FFF2-40B4-BE49-F238E27FC236}">
                <a16:creationId xmlns:a16="http://schemas.microsoft.com/office/drawing/2014/main" id="{A1F19B9B-98A2-4241-8239-5EB6E9826267}"/>
              </a:ext>
            </a:extLst>
          </p:cNvPr>
          <p:cNvSpPr>
            <a:spLocks noGrp="1"/>
          </p:cNvSpPr>
          <p:nvPr>
            <p:ph idx="1"/>
          </p:nvPr>
        </p:nvSpPr>
        <p:spPr>
          <a:xfrm>
            <a:off x="6096001" y="3048000"/>
            <a:ext cx="5334000" cy="3048001"/>
          </a:xfrm>
        </p:spPr>
        <p:txBody>
          <a:bodyPr vert="horz" lIns="91440" tIns="45720" rIns="91440" bIns="45720" rtlCol="0" anchor="t">
            <a:normAutofit/>
          </a:bodyPr>
          <a:lstStyle/>
          <a:p>
            <a:pPr algn="just">
              <a:lnSpc>
                <a:spcPct val="115000"/>
              </a:lnSpc>
            </a:pPr>
            <a:r>
              <a:rPr lang="ru-RU" sz="1500" b="1">
                <a:solidFill>
                  <a:srgbClr val="FFFF00"/>
                </a:solidFill>
                <a:ea typeface="+mn-lt"/>
                <a:cs typeface="+mn-lt"/>
              </a:rPr>
              <a:t>To increase regulatory scrutiny!</a:t>
            </a:r>
            <a:endParaRPr lang="ru-RU"/>
          </a:p>
          <a:p>
            <a:pPr algn="just">
              <a:lnSpc>
                <a:spcPct val="115000"/>
              </a:lnSpc>
            </a:pPr>
            <a:r>
              <a:rPr lang="ru-RU" sz="1500">
                <a:ea typeface="+mn-lt"/>
                <a:cs typeface="+mn-lt"/>
              </a:rPr>
              <a:t>To thoroughly understand the virtual currency system because the solutions to stopping money laundering will likely emerge from innovations within the industry. </a:t>
            </a:r>
            <a:endParaRPr lang="ru-RU" sz="1500">
              <a:solidFill>
                <a:srgbClr val="FFFFFF">
                  <a:alpha val="70000"/>
                </a:srgbClr>
              </a:solidFill>
              <a:ea typeface="+mn-lt"/>
              <a:cs typeface="+mn-lt"/>
            </a:endParaRPr>
          </a:p>
          <a:p>
            <a:pPr algn="just">
              <a:lnSpc>
                <a:spcPct val="115000"/>
              </a:lnSpc>
            </a:pPr>
            <a:r>
              <a:rPr lang="ru-RU" sz="1500">
                <a:ea typeface="+mn-lt"/>
                <a:cs typeface="+mn-lt"/>
              </a:rPr>
              <a:t>To educate fraud examiners and others who fight money laundering in the virtual currency world, thus, these same technologies would turn the tables on money launderers and others who perpetrate fraud.</a:t>
            </a:r>
            <a:endParaRPr lang="ru-RU" sz="1500">
              <a:solidFill>
                <a:srgbClr val="FFFFFF">
                  <a:alpha val="70000"/>
                </a:srgbClr>
              </a:solidFill>
              <a:ea typeface="+mn-lt"/>
              <a:cs typeface="+mn-lt"/>
            </a:endParaRPr>
          </a:p>
          <a:p>
            <a:pPr>
              <a:lnSpc>
                <a:spcPct val="115000"/>
              </a:lnSpc>
            </a:pPr>
            <a:endParaRPr lang="ru-RU" sz="1500">
              <a:ea typeface="+mn-lt"/>
              <a:cs typeface="+mn-lt"/>
            </a:endParaRPr>
          </a:p>
        </p:txBody>
      </p:sp>
      <p:sp>
        <p:nvSpPr>
          <p:cNvPr id="2" name="Заголовок 1">
            <a:extLst>
              <a:ext uri="{FF2B5EF4-FFF2-40B4-BE49-F238E27FC236}">
                <a16:creationId xmlns:a16="http://schemas.microsoft.com/office/drawing/2014/main" id="{7AED5C62-6153-4CE3-B2F3-875F28C52D06}"/>
              </a:ext>
            </a:extLst>
          </p:cNvPr>
          <p:cNvSpPr>
            <a:spLocks noGrp="1"/>
          </p:cNvSpPr>
          <p:nvPr>
            <p:ph type="title"/>
          </p:nvPr>
        </p:nvSpPr>
        <p:spPr>
          <a:xfrm>
            <a:off x="6096000" y="1523990"/>
            <a:ext cx="5334000" cy="1524010"/>
          </a:xfrm>
        </p:spPr>
        <p:txBody>
          <a:bodyPr anchor="t">
            <a:normAutofit/>
          </a:bodyPr>
          <a:lstStyle/>
          <a:p>
            <a:pPr algn="ctr"/>
            <a:r>
              <a:rPr lang="ru-RU" sz="3200">
                <a:latin typeface="Segoe Script"/>
              </a:rPr>
              <a:t>Combating the virtual threat</a:t>
            </a:r>
            <a:endParaRPr lang="ru-RU"/>
          </a:p>
          <a:p>
            <a:endParaRPr lang="ru-RU" sz="3200"/>
          </a:p>
        </p:txBody>
      </p:sp>
    </p:spTree>
    <p:extLst>
      <p:ext uri="{BB962C8B-B14F-4D97-AF65-F5344CB8AC3E}">
        <p14:creationId xmlns:p14="http://schemas.microsoft.com/office/powerpoint/2010/main" val="3919641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0" name="Freeform: Shape 9">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4" name="Rectangle 13">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Заголовок 1">
            <a:extLst>
              <a:ext uri="{FF2B5EF4-FFF2-40B4-BE49-F238E27FC236}">
                <a16:creationId xmlns:a16="http://schemas.microsoft.com/office/drawing/2014/main" id="{C9EC9820-1D95-4845-9637-47953CB4F9FD}"/>
              </a:ext>
            </a:extLst>
          </p:cNvPr>
          <p:cNvSpPr>
            <a:spLocks noGrp="1"/>
          </p:cNvSpPr>
          <p:nvPr>
            <p:ph type="title"/>
          </p:nvPr>
        </p:nvSpPr>
        <p:spPr>
          <a:xfrm>
            <a:off x="6858000" y="753765"/>
            <a:ext cx="4572000" cy="3056235"/>
          </a:xfrm>
        </p:spPr>
        <p:txBody>
          <a:bodyPr vert="horz" lIns="91440" tIns="45720" rIns="91440" bIns="45720" rtlCol="0" anchor="b">
            <a:normAutofit/>
          </a:bodyPr>
          <a:lstStyle/>
          <a:p>
            <a:r>
              <a:rPr lang="en-US" kern="1200">
                <a:solidFill>
                  <a:schemeClr val="tx1"/>
                </a:solidFill>
                <a:latin typeface="+mj-lt"/>
                <a:ea typeface="+mj-ea"/>
                <a:cs typeface="+mj-cs"/>
              </a:rPr>
              <a:t>Questions?</a:t>
            </a:r>
          </a:p>
        </p:txBody>
      </p:sp>
      <p:pic>
        <p:nvPicPr>
          <p:cNvPr id="4" name="Picture 3">
            <a:extLst>
              <a:ext uri="{FF2B5EF4-FFF2-40B4-BE49-F238E27FC236}">
                <a16:creationId xmlns:a16="http://schemas.microsoft.com/office/drawing/2014/main" id="{E6389D56-22FC-40CD-8E8A-ABDC41133730}"/>
              </a:ext>
            </a:extLst>
          </p:cNvPr>
          <p:cNvPicPr>
            <a:picLocks noChangeAspect="1"/>
          </p:cNvPicPr>
          <p:nvPr/>
        </p:nvPicPr>
        <p:blipFill rotWithShape="1">
          <a:blip r:embed="rId2"/>
          <a:srcRect l="30589" r="9" b="9"/>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16" name="Freeform: Shape 15">
            <a:extLst>
              <a:ext uri="{FF2B5EF4-FFF2-40B4-BE49-F238E27FC236}">
                <a16:creationId xmlns:a16="http://schemas.microsoft.com/office/drawing/2014/main" id="{B47A9921-6509-49C2-BEBF-924F280660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Tree>
    <p:extLst>
      <p:ext uri="{BB962C8B-B14F-4D97-AF65-F5344CB8AC3E}">
        <p14:creationId xmlns:p14="http://schemas.microsoft.com/office/powerpoint/2010/main" val="1814286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4EA7136-458D-491A-AA1B-D57C0B3D2596}"/>
              </a:ext>
            </a:extLst>
          </p:cNvPr>
          <p:cNvSpPr>
            <a:spLocks noGrp="1"/>
          </p:cNvSpPr>
          <p:nvPr>
            <p:ph type="title"/>
          </p:nvPr>
        </p:nvSpPr>
        <p:spPr>
          <a:xfrm>
            <a:off x="762000" y="439615"/>
            <a:ext cx="10668000" cy="508000"/>
          </a:xfrm>
        </p:spPr>
        <p:txBody>
          <a:bodyPr>
            <a:normAutofit fontScale="90000"/>
          </a:bodyPr>
          <a:lstStyle/>
          <a:p>
            <a:r>
              <a:rPr lang="ru-RU"/>
              <a:t>What is cryptocurrency?</a:t>
            </a:r>
          </a:p>
        </p:txBody>
      </p:sp>
      <p:sp>
        <p:nvSpPr>
          <p:cNvPr id="3" name="Объект 2">
            <a:extLst>
              <a:ext uri="{FF2B5EF4-FFF2-40B4-BE49-F238E27FC236}">
                <a16:creationId xmlns:a16="http://schemas.microsoft.com/office/drawing/2014/main" id="{29DD2219-0E42-4336-8B6C-5AD4A8CE04A1}"/>
              </a:ext>
            </a:extLst>
          </p:cNvPr>
          <p:cNvSpPr>
            <a:spLocks noGrp="1"/>
          </p:cNvSpPr>
          <p:nvPr>
            <p:ph idx="1"/>
          </p:nvPr>
        </p:nvSpPr>
        <p:spPr>
          <a:xfrm>
            <a:off x="713154" y="1025769"/>
            <a:ext cx="10668000" cy="2313621"/>
          </a:xfrm>
        </p:spPr>
        <p:txBody>
          <a:bodyPr vert="horz" lIns="91440" tIns="45720" rIns="91440" bIns="45720" rtlCol="0" anchor="t">
            <a:normAutofit fontScale="70000" lnSpcReduction="20000"/>
          </a:bodyPr>
          <a:lstStyle/>
          <a:p>
            <a:pPr marL="0" indent="0" algn="just">
              <a:buNone/>
            </a:pPr>
            <a:r>
              <a:rPr lang="ru-RU">
                <a:solidFill>
                  <a:srgbClr val="FFFFFF"/>
                </a:solidFill>
              </a:rPr>
              <a:t>According to investopedia, a</a:t>
            </a:r>
            <a:r>
              <a:rPr lang="ru-RU" dirty="0">
                <a:solidFill>
                  <a:srgbClr val="FFFFFF"/>
                </a:solidFill>
                <a:ea typeface="+mn-lt"/>
                <a:cs typeface="+mn-lt"/>
              </a:rPr>
              <a:t> cryptocurrency is a digital or </a:t>
            </a:r>
            <a:r>
              <a:rPr lang="ru-RU" u="sng" dirty="0">
                <a:solidFill>
                  <a:srgbClr val="FFFFFF"/>
                </a:solidFill>
                <a:ea typeface="+mn-lt"/>
                <a:cs typeface="+mn-lt"/>
                <a:hlinkClick r:id="rId2">
                  <a:extLst>
                    <a:ext uri="{A12FA001-AC4F-418D-AE19-62706E023703}">
                      <ahyp:hlinkClr xmlns:ahyp="http://schemas.microsoft.com/office/drawing/2018/hyperlinkcolor" val="tx"/>
                    </a:ext>
                  </a:extLst>
                </a:hlinkClick>
              </a:rPr>
              <a:t>virtual currency</a:t>
            </a:r>
            <a:r>
              <a:rPr lang="ru-RU" dirty="0">
                <a:solidFill>
                  <a:srgbClr val="FFFFFF"/>
                </a:solidFill>
                <a:ea typeface="+mn-lt"/>
                <a:cs typeface="+mn-lt"/>
              </a:rPr>
              <a:t> that is secured by cryptography, which makes it nearly impossible to counterfeit or double-spend. Many cryptocurrencies are decentralized networks based on </a:t>
            </a:r>
            <a:r>
              <a:rPr lang="ru-RU" u="sng" dirty="0">
                <a:solidFill>
                  <a:srgbClr val="FFFFFF"/>
                </a:solidFill>
                <a:ea typeface="+mn-lt"/>
                <a:cs typeface="+mn-lt"/>
                <a:hlinkClick r:id="rId3">
                  <a:extLst>
                    <a:ext uri="{A12FA001-AC4F-418D-AE19-62706E023703}">
                      <ahyp:hlinkClr xmlns:ahyp="http://schemas.microsoft.com/office/drawing/2018/hyperlinkcolor" val="tx"/>
                    </a:ext>
                  </a:extLst>
                </a:hlinkClick>
              </a:rPr>
              <a:t>blockchain</a:t>
            </a:r>
            <a:r>
              <a:rPr lang="ru-RU" dirty="0">
                <a:solidFill>
                  <a:srgbClr val="FFFFFF"/>
                </a:solidFill>
                <a:ea typeface="+mn-lt"/>
                <a:cs typeface="+mn-lt"/>
              </a:rPr>
              <a:t> technology—a distributed ledger enforced by a disparate network of computers. A defining feature of cryptocurrencies is that they are generally not issued by any central authority, rendering them theoretically immune to government interference or manipulation.</a:t>
            </a:r>
            <a:endParaRPr lang="ru-RU" dirty="0">
              <a:solidFill>
                <a:srgbClr val="FFFFFF"/>
              </a:solidFill>
            </a:endParaRPr>
          </a:p>
          <a:p>
            <a:pPr algn="just"/>
            <a:endParaRPr lang="ru-RU" dirty="0">
              <a:solidFill>
                <a:srgbClr val="FFFFFF">
                  <a:alpha val="70000"/>
                </a:srgbClr>
              </a:solidFill>
            </a:endParaRPr>
          </a:p>
        </p:txBody>
      </p:sp>
      <p:pic>
        <p:nvPicPr>
          <p:cNvPr id="4" name="Рисунок 4">
            <a:extLst>
              <a:ext uri="{FF2B5EF4-FFF2-40B4-BE49-F238E27FC236}">
                <a16:creationId xmlns:a16="http://schemas.microsoft.com/office/drawing/2014/main" id="{55EA4F55-D72D-44D9-BC41-4F0A6F1963E6}"/>
              </a:ext>
            </a:extLst>
          </p:cNvPr>
          <p:cNvPicPr>
            <a:picLocks noChangeAspect="1"/>
          </p:cNvPicPr>
          <p:nvPr/>
        </p:nvPicPr>
        <p:blipFill>
          <a:blip r:embed="rId4"/>
          <a:stretch>
            <a:fillRect/>
          </a:stretch>
        </p:blipFill>
        <p:spPr>
          <a:xfrm>
            <a:off x="758092" y="3932906"/>
            <a:ext cx="4042508" cy="2411420"/>
          </a:xfrm>
          <a:prstGeom prst="rect">
            <a:avLst/>
          </a:prstGeom>
        </p:spPr>
      </p:pic>
      <p:pic>
        <p:nvPicPr>
          <p:cNvPr id="6" name="Рисунок 6">
            <a:extLst>
              <a:ext uri="{FF2B5EF4-FFF2-40B4-BE49-F238E27FC236}">
                <a16:creationId xmlns:a16="http://schemas.microsoft.com/office/drawing/2014/main" id="{E54C23AC-F0DB-4A56-BE53-21FE4AFB0085}"/>
              </a:ext>
            </a:extLst>
          </p:cNvPr>
          <p:cNvPicPr>
            <a:picLocks noChangeAspect="1"/>
          </p:cNvPicPr>
          <p:nvPr/>
        </p:nvPicPr>
        <p:blipFill>
          <a:blip r:embed="rId5"/>
          <a:stretch>
            <a:fillRect/>
          </a:stretch>
        </p:blipFill>
        <p:spPr>
          <a:xfrm>
            <a:off x="6267939" y="3143070"/>
            <a:ext cx="4482122" cy="3619861"/>
          </a:xfrm>
          <a:prstGeom prst="rect">
            <a:avLst/>
          </a:prstGeom>
        </p:spPr>
      </p:pic>
    </p:spTree>
    <p:extLst>
      <p:ext uri="{BB962C8B-B14F-4D97-AF65-F5344CB8AC3E}">
        <p14:creationId xmlns:p14="http://schemas.microsoft.com/office/powerpoint/2010/main" val="127127615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Picture 4">
            <a:extLst>
              <a:ext uri="{FF2B5EF4-FFF2-40B4-BE49-F238E27FC236}">
                <a16:creationId xmlns:a16="http://schemas.microsoft.com/office/drawing/2014/main" id="{57B681C9-25C0-45A2-9C8A-8E8DE0C24C96}"/>
              </a:ext>
            </a:extLst>
          </p:cNvPr>
          <p:cNvPicPr>
            <a:picLocks noChangeAspect="1"/>
          </p:cNvPicPr>
          <p:nvPr/>
        </p:nvPicPr>
        <p:blipFill rotWithShape="1">
          <a:blip r:embed="rId2"/>
          <a:srcRect b="125"/>
          <a:stretch/>
        </p:blipFill>
        <p:spPr>
          <a:xfrm>
            <a:off x="107482" y="107472"/>
            <a:ext cx="12207220" cy="6857990"/>
          </a:xfrm>
          <a:prstGeom prst="rect">
            <a:avLst/>
          </a:prstGeom>
        </p:spPr>
      </p:pic>
      <p:sp>
        <p:nvSpPr>
          <p:cNvPr id="18" name="Rectangle 17">
            <a:extLst>
              <a:ext uri="{FF2B5EF4-FFF2-40B4-BE49-F238E27FC236}">
                <a16:creationId xmlns:a16="http://schemas.microsoft.com/office/drawing/2014/main" id="{5E698B96-C345-4CAB-9657-02BD17A19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E0E12B3A-F53F-4C9A-BBBA-EB1CB52B8FFB}"/>
              </a:ext>
            </a:extLst>
          </p:cNvPr>
          <p:cNvSpPr>
            <a:spLocks noGrp="1"/>
          </p:cNvSpPr>
          <p:nvPr>
            <p:ph type="ctrTitle"/>
          </p:nvPr>
        </p:nvSpPr>
        <p:spPr>
          <a:xfrm>
            <a:off x="146538" y="146538"/>
            <a:ext cx="3507154" cy="1709616"/>
          </a:xfrm>
        </p:spPr>
        <p:txBody>
          <a:bodyPr>
            <a:normAutofit/>
          </a:bodyPr>
          <a:lstStyle/>
          <a:p>
            <a:pPr algn="l"/>
            <a:r>
              <a:rPr lang="ru-RU" sz="3700">
                <a:ea typeface="+mj-lt"/>
                <a:cs typeface="+mj-lt"/>
              </a:rPr>
              <a:t>9 the most well-known cyprocurrencies</a:t>
            </a:r>
            <a:endParaRPr lang="ru-RU" sz="3700"/>
          </a:p>
        </p:txBody>
      </p:sp>
      <p:sp>
        <p:nvSpPr>
          <p:cNvPr id="3" name="Подзаголовок 2">
            <a:extLst>
              <a:ext uri="{FF2B5EF4-FFF2-40B4-BE49-F238E27FC236}">
                <a16:creationId xmlns:a16="http://schemas.microsoft.com/office/drawing/2014/main" id="{41130B00-07D1-46AC-97E4-F66DE8CDA35A}"/>
              </a:ext>
            </a:extLst>
          </p:cNvPr>
          <p:cNvSpPr>
            <a:spLocks noGrp="1"/>
          </p:cNvSpPr>
          <p:nvPr>
            <p:ph type="subTitle" idx="1"/>
          </p:nvPr>
        </p:nvSpPr>
        <p:spPr>
          <a:xfrm>
            <a:off x="3536461" y="351888"/>
            <a:ext cx="8508999" cy="5255845"/>
          </a:xfrm>
        </p:spPr>
        <p:txBody>
          <a:bodyPr vert="horz" lIns="91440" tIns="45720" rIns="91440" bIns="45720" rtlCol="0" anchor="t">
            <a:noAutofit/>
          </a:bodyPr>
          <a:lstStyle/>
          <a:p>
            <a:pPr marL="457200" indent="-457200" algn="l">
              <a:lnSpc>
                <a:spcPct val="115000"/>
              </a:lnSpc>
              <a:buAutoNum type="arabicPeriod"/>
            </a:pPr>
            <a:r>
              <a:rPr lang="ru-RU" sz="1400" b="1">
                <a:solidFill>
                  <a:srgbClr val="FFFF00"/>
                </a:solidFill>
                <a:latin typeface="Times New Roman"/>
                <a:cs typeface="Times New Roman"/>
              </a:rPr>
              <a:t>Bitcoin (BTC)</a:t>
            </a:r>
            <a:r>
              <a:rPr lang="ru-RU" sz="1400">
                <a:solidFill>
                  <a:srgbClr val="FFFFFF"/>
                </a:solidFill>
                <a:latin typeface="Times New Roman"/>
                <a:cs typeface="Times New Roman"/>
              </a:rPr>
              <a:t> - an original cryptocurrency created by </a:t>
            </a:r>
            <a:r>
              <a:rPr lang="ru-RU" sz="1400">
                <a:solidFill>
                  <a:srgbClr val="FFFFFF"/>
                </a:solidFill>
                <a:latin typeface="Times New Roman"/>
                <a:ea typeface="+mn-lt"/>
                <a:cs typeface="+mn-lt"/>
              </a:rPr>
              <a:t>Satoshi Nakamoto in 2009. BTC is  “SHA-256” with coin limit of 21 million.</a:t>
            </a:r>
            <a:endParaRPr lang="ru-RU" sz="1400">
              <a:latin typeface="Times New Roman"/>
              <a:ea typeface="+mn-lt"/>
              <a:cs typeface="+mn-lt"/>
            </a:endParaRPr>
          </a:p>
          <a:p>
            <a:pPr marL="457200" indent="-457200" algn="l">
              <a:lnSpc>
                <a:spcPct val="114999"/>
              </a:lnSpc>
              <a:buAutoNum type="arabicPeriod"/>
            </a:pPr>
            <a:r>
              <a:rPr lang="ru-RU" sz="1400" b="1">
                <a:solidFill>
                  <a:srgbClr val="FFFF00"/>
                </a:solidFill>
                <a:latin typeface="Times New Roman"/>
                <a:cs typeface="Times New Roman"/>
              </a:rPr>
              <a:t>Litecoin (LTC)</a:t>
            </a:r>
            <a:r>
              <a:rPr lang="ru-RU" sz="1400">
                <a:solidFill>
                  <a:srgbClr val="FFFFFF"/>
                </a:solidFill>
                <a:latin typeface="Times New Roman"/>
                <a:cs typeface="Times New Roman"/>
              </a:rPr>
              <a:t> - a faster alternative to Bitcoin, launced in 2011. Unlike BTC, LTC </a:t>
            </a:r>
            <a:r>
              <a:rPr lang="ru-RU" sz="1400">
                <a:solidFill>
                  <a:srgbClr val="FFFFFF"/>
                </a:solidFill>
                <a:latin typeface="Times New Roman"/>
                <a:ea typeface="+mn-lt"/>
                <a:cs typeface="+mn-lt"/>
              </a:rPr>
              <a:t>being “scrypt” and has 84 million coin limit. </a:t>
            </a:r>
            <a:endParaRPr lang="ru-RU" sz="1400" dirty="0">
              <a:solidFill>
                <a:srgbClr val="FFFFFF"/>
              </a:solidFill>
              <a:latin typeface="Times New Roman"/>
              <a:cs typeface="Times New Roman"/>
            </a:endParaRPr>
          </a:p>
          <a:p>
            <a:pPr marL="457200" indent="-457200" algn="l">
              <a:lnSpc>
                <a:spcPct val="114999"/>
              </a:lnSpc>
              <a:buAutoNum type="arabicPeriod"/>
            </a:pPr>
            <a:r>
              <a:rPr lang="ru-RU" sz="1400" b="1">
                <a:solidFill>
                  <a:srgbClr val="FFFF00"/>
                </a:solidFill>
                <a:latin typeface="Times New Roman"/>
                <a:cs typeface="Times New Roman"/>
              </a:rPr>
              <a:t>Ethereum (ETH)</a:t>
            </a:r>
            <a:r>
              <a:rPr lang="ru-RU" sz="1400" b="1" dirty="0">
                <a:solidFill>
                  <a:srgbClr val="FFFFFF"/>
                </a:solidFill>
                <a:latin typeface="Times New Roman"/>
                <a:cs typeface="Times New Roman"/>
              </a:rPr>
              <a:t> </a:t>
            </a:r>
            <a:r>
              <a:rPr lang="ru-RU" sz="1400">
                <a:solidFill>
                  <a:srgbClr val="FFFFFF"/>
                </a:solidFill>
                <a:latin typeface="Times New Roman"/>
                <a:cs typeface="Times New Roman"/>
              </a:rPr>
              <a:t>- created in 2015 cryptocurrency </a:t>
            </a:r>
            <a:r>
              <a:rPr lang="ru-RU" sz="1400">
                <a:solidFill>
                  <a:srgbClr val="FFFFFF"/>
                </a:solidFill>
                <a:latin typeface="Times New Roman"/>
                <a:ea typeface="+mn-lt"/>
                <a:cs typeface="+mn-lt"/>
              </a:rPr>
              <a:t>for application developers to pay for transaction fees and services on the Ethereum network.</a:t>
            </a:r>
            <a:endParaRPr lang="ru-RU" sz="1400" dirty="0">
              <a:solidFill>
                <a:srgbClr val="FFFFFF"/>
              </a:solidFill>
              <a:latin typeface="Times New Roman"/>
              <a:cs typeface="Times New Roman"/>
            </a:endParaRPr>
          </a:p>
          <a:p>
            <a:pPr marL="457200" indent="-457200" algn="l">
              <a:lnSpc>
                <a:spcPct val="114999"/>
              </a:lnSpc>
              <a:buAutoNum type="arabicPeriod"/>
            </a:pPr>
            <a:r>
              <a:rPr lang="ru-RU" sz="1400" b="1">
                <a:solidFill>
                  <a:srgbClr val="FFFF00"/>
                </a:solidFill>
                <a:latin typeface="Times New Roman"/>
                <a:cs typeface="Times New Roman"/>
              </a:rPr>
              <a:t>Ripple (XRP)</a:t>
            </a:r>
            <a:r>
              <a:rPr lang="ru-RU" sz="1400" b="1">
                <a:solidFill>
                  <a:srgbClr val="FFFFFF"/>
                </a:solidFill>
                <a:latin typeface="Times New Roman"/>
                <a:cs typeface="Times New Roman"/>
              </a:rPr>
              <a:t> - </a:t>
            </a:r>
            <a:r>
              <a:rPr lang="ru-RU" sz="1400">
                <a:solidFill>
                  <a:srgbClr val="FFFFFF"/>
                </a:solidFill>
                <a:latin typeface="Times New Roman"/>
                <a:ea typeface="+mn-lt"/>
                <a:cs typeface="+mn-lt"/>
              </a:rPr>
              <a:t>released in 2012,  acts as a cryptocurrency and a digital payment network for financial transactions. Unlike other currencies, it connects to the bank for moving sums of money on a larger scale.</a:t>
            </a:r>
            <a:endParaRPr lang="ru-RU" sz="1400" dirty="0">
              <a:solidFill>
                <a:srgbClr val="FFFFFF"/>
              </a:solidFill>
              <a:latin typeface="Times New Roman"/>
              <a:cs typeface="Times New Roman"/>
            </a:endParaRPr>
          </a:p>
          <a:p>
            <a:pPr marL="457200" indent="-457200" algn="l">
              <a:lnSpc>
                <a:spcPct val="114999"/>
              </a:lnSpc>
              <a:buAutoNum type="arabicPeriod"/>
            </a:pPr>
            <a:r>
              <a:rPr lang="ru-RU" sz="1400" b="1">
                <a:solidFill>
                  <a:srgbClr val="FFFF00"/>
                </a:solidFill>
                <a:latin typeface="Times New Roman"/>
                <a:cs typeface="Times New Roman"/>
              </a:rPr>
              <a:t> Bitcoin </a:t>
            </a:r>
            <a:r>
              <a:rPr lang="ru-RU" sz="1400" b="1">
                <a:solidFill>
                  <a:srgbClr val="FFFF00"/>
                </a:solidFill>
                <a:latin typeface="Times New Roman"/>
                <a:ea typeface="+mn-lt"/>
                <a:cs typeface="+mn-lt"/>
              </a:rPr>
              <a:t>Cash</a:t>
            </a:r>
            <a:r>
              <a:rPr lang="ru-RU" sz="1400" dirty="0">
                <a:solidFill>
                  <a:srgbClr val="FFFF00"/>
                </a:solidFill>
                <a:latin typeface="Times New Roman"/>
                <a:ea typeface="+mn-lt"/>
                <a:cs typeface="+mn-lt"/>
              </a:rPr>
              <a:t> </a:t>
            </a:r>
            <a:r>
              <a:rPr lang="ru-RU" sz="1400">
                <a:solidFill>
                  <a:srgbClr val="FFFFFF"/>
                </a:solidFill>
                <a:latin typeface="Times New Roman"/>
                <a:ea typeface="+mn-lt"/>
                <a:cs typeface="+mn-lt"/>
              </a:rPr>
              <a:t>is an improved version of BTC with increased size of blocks, allowing more transactions to be processed faster.</a:t>
            </a:r>
            <a:endParaRPr lang="ru-RU" sz="1400" dirty="0">
              <a:solidFill>
                <a:srgbClr val="FFFFFF"/>
              </a:solidFill>
              <a:latin typeface="Times New Roman"/>
              <a:cs typeface="Times New Roman"/>
            </a:endParaRPr>
          </a:p>
          <a:p>
            <a:pPr marL="457200" indent="-457200" algn="l">
              <a:lnSpc>
                <a:spcPct val="114999"/>
              </a:lnSpc>
              <a:buAutoNum type="arabicPeriod"/>
            </a:pPr>
            <a:r>
              <a:rPr lang="ru-RU" sz="1400" b="1">
                <a:solidFill>
                  <a:srgbClr val="FFFF00"/>
                </a:solidFill>
                <a:latin typeface="Times New Roman"/>
                <a:cs typeface="Times New Roman"/>
              </a:rPr>
              <a:t>Ethereum Classic</a:t>
            </a:r>
            <a:r>
              <a:rPr lang="ru-RU" sz="1400" b="1" dirty="0">
                <a:solidFill>
                  <a:srgbClr val="FFFFFF"/>
                </a:solidFill>
                <a:latin typeface="Times New Roman"/>
                <a:cs typeface="Times New Roman"/>
              </a:rPr>
              <a:t> </a:t>
            </a:r>
            <a:r>
              <a:rPr lang="ru-RU" sz="1400" dirty="0">
                <a:solidFill>
                  <a:srgbClr val="FFFFFF"/>
                </a:solidFill>
                <a:latin typeface="Times New Roman"/>
                <a:cs typeface="Times New Roman"/>
              </a:rPr>
              <a:t>runs</a:t>
            </a:r>
            <a:r>
              <a:rPr lang="ru-RU" sz="1400" dirty="0">
                <a:solidFill>
                  <a:srgbClr val="FFFFFF"/>
                </a:solidFill>
                <a:latin typeface="Times New Roman"/>
                <a:ea typeface="+mn-lt"/>
                <a:cs typeface="+mn-lt"/>
              </a:rPr>
              <a:t> smart contracts (applications that run exactly as programmed without any possibility of downtime, censorship, fraud or third-party interface). Like Ethereum, it provides a value token called “classic ether,” which is used to pay users for products or </a:t>
            </a:r>
            <a:r>
              <a:rPr lang="ru-RU" sz="1400">
                <a:solidFill>
                  <a:srgbClr val="FFFFFF"/>
                </a:solidFill>
                <a:latin typeface="Times New Roman"/>
                <a:ea typeface="+mn-lt"/>
                <a:cs typeface="+mn-lt"/>
              </a:rPr>
              <a:t>services.</a:t>
            </a:r>
            <a:endParaRPr lang="ru-RU" sz="1400" dirty="0">
              <a:solidFill>
                <a:srgbClr val="FFFFFF"/>
              </a:solidFill>
              <a:latin typeface="Times New Roman"/>
              <a:cs typeface="Times New Roman"/>
            </a:endParaRPr>
          </a:p>
          <a:p>
            <a:pPr marL="457200" indent="-457200" algn="l">
              <a:lnSpc>
                <a:spcPct val="114999"/>
              </a:lnSpc>
              <a:buAutoNum type="arabicPeriod"/>
            </a:pPr>
            <a:r>
              <a:rPr lang="ru-RU" sz="1400" b="1">
                <a:solidFill>
                  <a:srgbClr val="FFFF00"/>
                </a:solidFill>
                <a:latin typeface="Times New Roman"/>
                <a:cs typeface="Times New Roman"/>
              </a:rPr>
              <a:t>Zcash (ZEC)</a:t>
            </a:r>
            <a:r>
              <a:rPr lang="ru-RU" sz="1400" dirty="0">
                <a:solidFill>
                  <a:srgbClr val="FFFF00"/>
                </a:solidFill>
                <a:latin typeface="Times New Roman"/>
                <a:ea typeface="+mn-lt"/>
                <a:cs typeface="+mn-lt"/>
              </a:rPr>
              <a:t> </a:t>
            </a:r>
            <a:r>
              <a:rPr lang="ru-RU" sz="1400">
                <a:solidFill>
                  <a:srgbClr val="FFFFFF"/>
                </a:solidFill>
                <a:latin typeface="Times New Roman"/>
                <a:ea typeface="+mn-lt"/>
                <a:cs typeface="+mn-lt"/>
              </a:rPr>
              <a:t>is a private digital currency where users can send and receive Zcash without disclosing the sender, receiver or the amount transacted. </a:t>
            </a:r>
            <a:endParaRPr lang="ru-RU" sz="1400" dirty="0">
              <a:solidFill>
                <a:srgbClr val="FFFFFF"/>
              </a:solidFill>
              <a:latin typeface="Times New Roman"/>
              <a:cs typeface="Times New Roman"/>
            </a:endParaRPr>
          </a:p>
          <a:p>
            <a:pPr marL="457200" indent="-457200" algn="l">
              <a:lnSpc>
                <a:spcPct val="114999"/>
              </a:lnSpc>
              <a:buAutoNum type="arabicPeriod"/>
            </a:pPr>
            <a:r>
              <a:rPr lang="ru-RU" sz="1400" b="1">
                <a:solidFill>
                  <a:srgbClr val="FFFF00"/>
                </a:solidFill>
                <a:latin typeface="Times New Roman"/>
                <a:cs typeface="Times New Roman"/>
              </a:rPr>
              <a:t>Stellar Lumen (XLM)</a:t>
            </a:r>
            <a:r>
              <a:rPr lang="ru-RU" sz="1400" dirty="0">
                <a:solidFill>
                  <a:srgbClr val="FFFFFF"/>
                </a:solidFill>
                <a:latin typeface="Times New Roman"/>
                <a:cs typeface="Times New Roman"/>
              </a:rPr>
              <a:t> </a:t>
            </a:r>
            <a:r>
              <a:rPr lang="ru-RU" sz="1400">
                <a:solidFill>
                  <a:srgbClr val="FFFFFF"/>
                </a:solidFill>
                <a:latin typeface="Times New Roman"/>
                <a:ea typeface="+mn-lt"/>
                <a:cs typeface="+mn-lt"/>
              </a:rPr>
              <a:t>is an intermediary currency that facilitates currency exchange. Stellar allows a user to send any currency they own to someone else in a different currency. </a:t>
            </a:r>
            <a:endParaRPr lang="ru-RU" sz="1400" dirty="0">
              <a:solidFill>
                <a:srgbClr val="FFFFFF"/>
              </a:solidFill>
              <a:latin typeface="Times New Roman"/>
              <a:cs typeface="Times New Roman"/>
            </a:endParaRPr>
          </a:p>
          <a:p>
            <a:pPr marL="457200" indent="-457200" algn="l">
              <a:lnSpc>
                <a:spcPct val="114999"/>
              </a:lnSpc>
              <a:buAutoNum type="arabicPeriod"/>
            </a:pPr>
            <a:r>
              <a:rPr lang="ru-RU" sz="1400" b="1">
                <a:solidFill>
                  <a:srgbClr val="FFFF00"/>
                </a:solidFill>
                <a:latin typeface="Times New Roman"/>
                <a:cs typeface="Times New Roman"/>
              </a:rPr>
              <a:t>Bitcoin Satoshi’s Vision (Bitcoin SV)</a:t>
            </a:r>
            <a:r>
              <a:rPr lang="ru-RU" sz="1400" b="1" dirty="0">
                <a:solidFill>
                  <a:srgbClr val="FFFFFF"/>
                </a:solidFill>
                <a:latin typeface="Times New Roman"/>
                <a:cs typeface="Times New Roman"/>
              </a:rPr>
              <a:t> </a:t>
            </a:r>
            <a:r>
              <a:rPr lang="ru-RU" sz="1400">
                <a:solidFill>
                  <a:srgbClr val="FFFFFF"/>
                </a:solidFill>
                <a:latin typeface="Times New Roman"/>
                <a:ea typeface="+mn-lt"/>
                <a:cs typeface="+mn-lt"/>
              </a:rPr>
              <a:t>is the result of the 2018 split, or hard fork, of Bitcoin Cash. It is intended to more closely resemble the original purpose of Bitcoin, particularly decentralization and using cryptocurrency as payments.</a:t>
            </a:r>
            <a:endParaRPr lang="ru-RU" sz="1400">
              <a:solidFill>
                <a:srgbClr val="FFFFFF"/>
              </a:solidFill>
              <a:latin typeface="Times New Roman"/>
            </a:endParaRPr>
          </a:p>
          <a:p>
            <a:pPr marL="457200" indent="-457200" algn="l">
              <a:lnSpc>
                <a:spcPct val="114999"/>
              </a:lnSpc>
              <a:buAutoNum type="arabicPeriod"/>
            </a:pPr>
            <a:endParaRPr lang="ru-RU" sz="1800" dirty="0">
              <a:solidFill>
                <a:srgbClr val="FFFFFF">
                  <a:alpha val="70000"/>
                </a:srgbClr>
              </a:solidFill>
              <a:latin typeface="Times New Roman"/>
              <a:cs typeface="Times New Roman"/>
            </a:endParaRPr>
          </a:p>
          <a:p>
            <a:pPr marL="457200" indent="-457200" algn="l">
              <a:lnSpc>
                <a:spcPct val="114999"/>
              </a:lnSpc>
              <a:buAutoNum type="arabicPeriod"/>
            </a:pPr>
            <a:endParaRPr lang="ru-RU" sz="1800" dirty="0">
              <a:solidFill>
                <a:srgbClr val="FFFFFF">
                  <a:alpha val="70000"/>
                </a:srgbClr>
              </a:solidFill>
              <a:latin typeface="Times New Roman"/>
              <a:cs typeface="Times New Roman"/>
            </a:endParaRPr>
          </a:p>
          <a:p>
            <a:pPr algn="l"/>
            <a:endParaRPr lang="ru-RU" sz="1800" dirty="0">
              <a:solidFill>
                <a:srgbClr val="FFFFFF">
                  <a:alpha val="70000"/>
                </a:srgbClr>
              </a:solidFill>
              <a:latin typeface="Times New Roman"/>
              <a:cs typeface="Times New Roman"/>
            </a:endParaRPr>
          </a:p>
          <a:p>
            <a:pPr algn="l">
              <a:buChar char="•"/>
            </a:pPr>
            <a:endParaRPr lang="ru-RU" sz="1800" dirty="0">
              <a:solidFill>
                <a:srgbClr val="FFFFFF">
                  <a:alpha val="70000"/>
                </a:srgbClr>
              </a:solidFill>
              <a:latin typeface="Times New Roman"/>
              <a:cs typeface="Times New Roman"/>
            </a:endParaRPr>
          </a:p>
          <a:p>
            <a:pPr algn="l">
              <a:buChar char="•"/>
            </a:pPr>
            <a:endParaRPr lang="ru-RU" sz="1800" dirty="0">
              <a:solidFill>
                <a:srgbClr val="FFFFFF">
                  <a:alpha val="70000"/>
                </a:srgbClr>
              </a:solidFill>
              <a:latin typeface="Times New Roman"/>
              <a:cs typeface="Times New Roman"/>
            </a:endParaRPr>
          </a:p>
          <a:p>
            <a:pPr marL="457200" indent="-457200" algn="l">
              <a:lnSpc>
                <a:spcPct val="114999"/>
              </a:lnSpc>
              <a:buAutoNum type="arabicPeriod"/>
            </a:pPr>
            <a:endParaRPr lang="ru-RU" sz="1800" dirty="0">
              <a:solidFill>
                <a:srgbClr val="FFFFFF">
                  <a:alpha val="70000"/>
                </a:srgbClr>
              </a:solidFill>
              <a:latin typeface="Times New Roman"/>
              <a:cs typeface="Times New Roman"/>
            </a:endParaRPr>
          </a:p>
          <a:p>
            <a:pPr marL="457200" indent="-457200" algn="l">
              <a:lnSpc>
                <a:spcPct val="114999"/>
              </a:lnSpc>
              <a:buAutoNum type="arabicPeriod"/>
            </a:pPr>
            <a:endParaRPr lang="ru-RU" sz="1800" dirty="0">
              <a:solidFill>
                <a:srgbClr val="FFFFFF">
                  <a:alpha val="70000"/>
                </a:srgbClr>
              </a:solidFill>
              <a:latin typeface="Times New Roman"/>
              <a:cs typeface="Times New Roman"/>
            </a:endParaRPr>
          </a:p>
          <a:p>
            <a:pPr marL="457200" indent="-457200" algn="l">
              <a:lnSpc>
                <a:spcPct val="114999"/>
              </a:lnSpc>
              <a:buAutoNum type="arabicPeriod"/>
            </a:pPr>
            <a:endParaRPr lang="ru-RU" dirty="0">
              <a:solidFill>
                <a:srgbClr val="FFFFFF">
                  <a:alpha val="70000"/>
                </a:srgbClr>
              </a:solidFill>
              <a:latin typeface="Times New Roman"/>
              <a:cs typeface="Times New Roman"/>
            </a:endParaRPr>
          </a:p>
          <a:p>
            <a:pPr marL="457200" indent="-457200" algn="l">
              <a:lnSpc>
                <a:spcPct val="114999"/>
              </a:lnSpc>
              <a:buAutoNum type="arabicPeriod"/>
            </a:pPr>
            <a:endParaRPr lang="ru-RU" dirty="0">
              <a:solidFill>
                <a:srgbClr val="FFFFFF">
                  <a:alpha val="70000"/>
                </a:srgbClr>
              </a:solidFill>
              <a:latin typeface="Times New Roman"/>
              <a:cs typeface="Times New Roman"/>
            </a:endParaRPr>
          </a:p>
          <a:p>
            <a:pPr marL="457200" indent="-457200" algn="l">
              <a:lnSpc>
                <a:spcPct val="114999"/>
              </a:lnSpc>
              <a:buAutoNum type="arabicPeriod"/>
            </a:pPr>
            <a:endParaRPr lang="ru-RU" sz="2000" dirty="0">
              <a:solidFill>
                <a:srgbClr val="FFFFFF">
                  <a:alpha val="70000"/>
                </a:srgbClr>
              </a:solidFill>
            </a:endParaRPr>
          </a:p>
        </p:txBody>
      </p:sp>
      <p:sp>
        <p:nvSpPr>
          <p:cNvPr id="20" name="Freeform: Shape 19">
            <a:extLst>
              <a:ext uri="{FF2B5EF4-FFF2-40B4-BE49-F238E27FC236}">
                <a16:creationId xmlns:a16="http://schemas.microsoft.com/office/drawing/2014/main" id="{A90EB1ED-CF74-44C2-853E-6177E160A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53162" y="-776838"/>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latin typeface="Avenir Next LT Pro" panose="020B0504020202020204" pitchFamily="34" charset="0"/>
            </a:endParaRPr>
          </a:p>
        </p:txBody>
      </p:sp>
      <p:grpSp>
        <p:nvGrpSpPr>
          <p:cNvPr id="22" name="Group 21">
            <a:extLst>
              <a:ext uri="{FF2B5EF4-FFF2-40B4-BE49-F238E27FC236}">
                <a16:creationId xmlns:a16="http://schemas.microsoft.com/office/drawing/2014/main" id="{57743230-5CA1-4096-8FEF-2A1530D8DD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5829359"/>
            <a:ext cx="4333874" cy="1028642"/>
            <a:chOff x="7153921" y="5829359"/>
            <a:chExt cx="5038078" cy="1028642"/>
          </a:xfrm>
        </p:grpSpPr>
        <p:sp>
          <p:nvSpPr>
            <p:cNvPr id="23" name="Freeform: Shape 22">
              <a:extLst>
                <a:ext uri="{FF2B5EF4-FFF2-40B4-BE49-F238E27FC236}">
                  <a16:creationId xmlns:a16="http://schemas.microsoft.com/office/drawing/2014/main" id="{CEAD3ABE-E984-4D7B-ADC3-7D4D38C970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63905" y="5913098"/>
              <a:ext cx="4228094" cy="944903"/>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24" name="Freeform: Shape 23">
              <a:extLst>
                <a:ext uri="{FF2B5EF4-FFF2-40B4-BE49-F238E27FC236}">
                  <a16:creationId xmlns:a16="http://schemas.microsoft.com/office/drawing/2014/main" id="{B18AFE34-D405-4581-A4CC-02072A132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53921" y="5829359"/>
              <a:ext cx="5038078" cy="1028642"/>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grpSp>
    </p:spTree>
    <p:extLst>
      <p:ext uri="{BB962C8B-B14F-4D97-AF65-F5344CB8AC3E}">
        <p14:creationId xmlns:p14="http://schemas.microsoft.com/office/powerpoint/2010/main" val="16242666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6" name="Rectangle 15">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Рисунок 5" descr="Изображение выглядит как зеленый, текст, сидит, монитор&#10;&#10;Автоматически созданное описание">
            <a:extLst>
              <a:ext uri="{FF2B5EF4-FFF2-40B4-BE49-F238E27FC236}">
                <a16:creationId xmlns:a16="http://schemas.microsoft.com/office/drawing/2014/main" id="{17855B14-6964-47FB-A3A6-16D26979FA0A}"/>
              </a:ext>
            </a:extLst>
          </p:cNvPr>
          <p:cNvPicPr>
            <a:picLocks noChangeAspect="1"/>
          </p:cNvPicPr>
          <p:nvPr/>
        </p:nvPicPr>
        <p:blipFill rotWithShape="1">
          <a:blip r:embed="rId2"/>
          <a:srcRect l="4160" r="34299" b="2"/>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8" name="Freeform: Shape 17">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Объект 2">
            <a:extLst>
              <a:ext uri="{FF2B5EF4-FFF2-40B4-BE49-F238E27FC236}">
                <a16:creationId xmlns:a16="http://schemas.microsoft.com/office/drawing/2014/main" id="{14A967F0-E6C2-4F52-B2BC-E9F3702E9B35}"/>
              </a:ext>
            </a:extLst>
          </p:cNvPr>
          <p:cNvSpPr>
            <a:spLocks noGrp="1"/>
          </p:cNvSpPr>
          <p:nvPr>
            <p:ph sz="half" idx="1"/>
          </p:nvPr>
        </p:nvSpPr>
        <p:spPr>
          <a:xfrm>
            <a:off x="762000" y="2286000"/>
            <a:ext cx="5334000" cy="3810001"/>
          </a:xfrm>
        </p:spPr>
        <p:txBody>
          <a:bodyPr vert="horz" lIns="91440" tIns="45720" rIns="91440" bIns="45720" rtlCol="0" anchor="t">
            <a:normAutofit/>
          </a:bodyPr>
          <a:lstStyle/>
          <a:p>
            <a:pPr>
              <a:lnSpc>
                <a:spcPct val="115000"/>
              </a:lnSpc>
            </a:pPr>
            <a:r>
              <a:rPr lang="en-US" sz="1100" b="1"/>
              <a:t>Irreversible:</a:t>
            </a:r>
            <a:r>
              <a:rPr lang="en-US" sz="1100"/>
              <a:t> After confirmation, a transaction cannot be reversed, there is no safety net.</a:t>
            </a:r>
          </a:p>
          <a:p>
            <a:pPr>
              <a:lnSpc>
                <a:spcPct val="115000"/>
              </a:lnSpc>
            </a:pPr>
            <a:r>
              <a:rPr lang="en-US" sz="1100" b="1"/>
              <a:t>Anonymous</a:t>
            </a:r>
            <a:r>
              <a:rPr lang="en-US" sz="1100"/>
              <a:t> Neither transactions nor accounts are connected to real-world identities, everything is digitalized with access by means of the internet.</a:t>
            </a:r>
          </a:p>
          <a:p>
            <a:pPr>
              <a:lnSpc>
                <a:spcPct val="115000"/>
              </a:lnSpc>
            </a:pPr>
            <a:r>
              <a:rPr lang="en-US" sz="1100" b="1">
                <a:solidFill>
                  <a:srgbClr val="FFFFFF"/>
                </a:solidFill>
              </a:rPr>
              <a:t>Global Speed:</a:t>
            </a:r>
            <a:r>
              <a:rPr lang="en-US" sz="1100">
                <a:solidFill>
                  <a:srgbClr val="FFFFFF"/>
                </a:solidFill>
              </a:rPr>
              <a:t> Transaction are nearly instant in the network and are confirmed in a couple of minutes. Since they happen in a global network of computers, they are completely indifferent of your physical location. There are no third parties involved in verification or validation.</a:t>
            </a:r>
          </a:p>
          <a:p>
            <a:pPr>
              <a:lnSpc>
                <a:spcPct val="115000"/>
              </a:lnSpc>
            </a:pPr>
            <a:r>
              <a:rPr lang="en-US" sz="1100" b="1"/>
              <a:t>Secure:</a:t>
            </a:r>
            <a:r>
              <a:rPr lang="en-US" sz="1100"/>
              <a:t> Strong cryptography and the magic of big numbers makes it impossible to break this scheme. </a:t>
            </a:r>
          </a:p>
          <a:p>
            <a:pPr>
              <a:lnSpc>
                <a:spcPct val="115000"/>
              </a:lnSpc>
            </a:pPr>
            <a:r>
              <a:rPr lang="en-US" sz="1100" b="1"/>
              <a:t>No Gatekeeper</a:t>
            </a:r>
            <a:r>
              <a:rPr lang="en-US" sz="1100"/>
              <a:t>: The software that everybody can download is for free. After you installed it, you can receive and send Bitcoins or other cryptocurrencies. </a:t>
            </a:r>
          </a:p>
        </p:txBody>
      </p:sp>
      <p:sp>
        <p:nvSpPr>
          <p:cNvPr id="2" name="Заголовок 1">
            <a:extLst>
              <a:ext uri="{FF2B5EF4-FFF2-40B4-BE49-F238E27FC236}">
                <a16:creationId xmlns:a16="http://schemas.microsoft.com/office/drawing/2014/main" id="{A0012282-DAAB-4B9B-8E7A-D0E47AE0378D}"/>
              </a:ext>
            </a:extLst>
          </p:cNvPr>
          <p:cNvSpPr>
            <a:spLocks noGrp="1"/>
          </p:cNvSpPr>
          <p:nvPr>
            <p:ph type="title"/>
          </p:nvPr>
        </p:nvSpPr>
        <p:spPr>
          <a:xfrm>
            <a:off x="762000" y="762000"/>
            <a:ext cx="5334000" cy="1524000"/>
          </a:xfrm>
        </p:spPr>
        <p:txBody>
          <a:bodyPr vert="horz" lIns="91440" tIns="45720" rIns="91440" bIns="45720" rtlCol="0" anchor="ctr">
            <a:normAutofit/>
          </a:bodyPr>
          <a:lstStyle/>
          <a:p>
            <a:r>
              <a:rPr lang="en-US" sz="3200"/>
              <a:t>Risks for crypto users </a:t>
            </a:r>
          </a:p>
        </p:txBody>
      </p:sp>
    </p:spTree>
    <p:extLst>
      <p:ext uri="{BB962C8B-B14F-4D97-AF65-F5344CB8AC3E}">
        <p14:creationId xmlns:p14="http://schemas.microsoft.com/office/powerpoint/2010/main" val="32200053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C75CD783-E708-4711-B23C-5B7B72A3D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5578824" cy="6028256"/>
          </a:xfrm>
          <a:custGeom>
            <a:avLst/>
            <a:gdLst>
              <a:gd name="connsiteX0" fmla="*/ 0 w 5578824"/>
              <a:gd name="connsiteY0" fmla="*/ 0 h 6028256"/>
              <a:gd name="connsiteX1" fmla="*/ 3897606 w 5578824"/>
              <a:gd name="connsiteY1" fmla="*/ 0 h 6028256"/>
              <a:gd name="connsiteX2" fmla="*/ 4274232 w 5578824"/>
              <a:gd name="connsiteY2" fmla="*/ 360545 h 6028256"/>
              <a:gd name="connsiteX3" fmla="*/ 4673934 w 5578824"/>
              <a:gd name="connsiteY3" fmla="*/ 738354 h 6028256"/>
              <a:gd name="connsiteX4" fmla="*/ 5421862 w 5578824"/>
              <a:gd name="connsiteY4" fmla="*/ 1773839 h 6028256"/>
              <a:gd name="connsiteX5" fmla="*/ 5469199 w 5578824"/>
              <a:gd name="connsiteY5" fmla="*/ 3329255 h 6028256"/>
              <a:gd name="connsiteX6" fmla="*/ 4741546 w 5578824"/>
              <a:gd name="connsiteY6" fmla="*/ 4877588 h 6028256"/>
              <a:gd name="connsiteX7" fmla="*/ 1325600 w 5578824"/>
              <a:gd name="connsiteY7" fmla="*/ 5980388 h 6028256"/>
              <a:gd name="connsiteX8" fmla="*/ 137593 w 5578824"/>
              <a:gd name="connsiteY8" fmla="*/ 5804042 h 6028256"/>
              <a:gd name="connsiteX9" fmla="*/ 0 w 5578824"/>
              <a:gd name="connsiteY9" fmla="*/ 5760161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4"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9"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Freeform: Shape 53">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pic>
        <p:nvPicPr>
          <p:cNvPr id="5" name="Рисунок 5">
            <a:extLst>
              <a:ext uri="{FF2B5EF4-FFF2-40B4-BE49-F238E27FC236}">
                <a16:creationId xmlns:a16="http://schemas.microsoft.com/office/drawing/2014/main" id="{380B9B3A-2ACF-4A71-B7C0-3CB3DFB7F1DC}"/>
              </a:ext>
            </a:extLst>
          </p:cNvPr>
          <p:cNvPicPr>
            <a:picLocks noChangeAspect="1"/>
          </p:cNvPicPr>
          <p:nvPr/>
        </p:nvPicPr>
        <p:blipFill>
          <a:blip r:embed="rId2"/>
          <a:stretch>
            <a:fillRect/>
          </a:stretch>
        </p:blipFill>
        <p:spPr>
          <a:xfrm>
            <a:off x="235058" y="1654265"/>
            <a:ext cx="4581173" cy="2386334"/>
          </a:xfrm>
          <a:prstGeom prst="rect">
            <a:avLst/>
          </a:prstGeom>
        </p:spPr>
      </p:pic>
      <p:sp>
        <p:nvSpPr>
          <p:cNvPr id="3" name="Объект 2">
            <a:extLst>
              <a:ext uri="{FF2B5EF4-FFF2-40B4-BE49-F238E27FC236}">
                <a16:creationId xmlns:a16="http://schemas.microsoft.com/office/drawing/2014/main" id="{B4CC489F-B3C2-4490-B0D0-42D207AD3601}"/>
              </a:ext>
            </a:extLst>
          </p:cNvPr>
          <p:cNvSpPr>
            <a:spLocks noGrp="1"/>
          </p:cNvSpPr>
          <p:nvPr>
            <p:ph idx="1"/>
          </p:nvPr>
        </p:nvSpPr>
        <p:spPr>
          <a:xfrm>
            <a:off x="6096000" y="2286000"/>
            <a:ext cx="5334000" cy="3810001"/>
          </a:xfrm>
        </p:spPr>
        <p:txBody>
          <a:bodyPr vert="horz" lIns="91440" tIns="45720" rIns="91440" bIns="45720" rtlCol="0" anchor="t">
            <a:normAutofit/>
          </a:bodyPr>
          <a:lstStyle/>
          <a:p>
            <a:pPr marL="0" indent="0">
              <a:buNone/>
            </a:pPr>
            <a:r>
              <a:rPr lang="ru-RU" sz="2200">
                <a:solidFill>
                  <a:srgbClr val="FFFFFF"/>
                </a:solidFill>
                <a:ea typeface="+mn-lt"/>
                <a:cs typeface="+mn-lt"/>
              </a:rPr>
              <a:t>According to Forbes, it is estimated that only </a:t>
            </a:r>
            <a:r>
              <a:rPr lang="ru-RU" sz="2200" b="1" dirty="0">
                <a:solidFill>
                  <a:srgbClr val="FFFFFF"/>
                </a:solidFill>
                <a:ea typeface="+mn-lt"/>
                <a:cs typeface="+mn-lt"/>
                <a:hlinkClick r:id="rId3">
                  <a:extLst>
                    <a:ext uri="{A12FA001-AC4F-418D-AE19-62706E023703}">
                      <ahyp:hlinkClr xmlns:ahyp="http://schemas.microsoft.com/office/drawing/2018/hyperlinkcolor" val="tx"/>
                    </a:ext>
                  </a:extLst>
                </a:hlinkClick>
              </a:rPr>
              <a:t>1.1% of all cryptocurrency transactions are illicit</a:t>
            </a:r>
            <a:r>
              <a:rPr lang="ru-RU" sz="2200" b="1">
                <a:solidFill>
                  <a:srgbClr val="FFFFFF"/>
                </a:solidFill>
                <a:ea typeface="+mn-lt"/>
                <a:cs typeface="+mn-lt"/>
              </a:rPr>
              <a:t>. </a:t>
            </a:r>
            <a:endParaRPr lang="ru-RU" sz="2200">
              <a:solidFill>
                <a:srgbClr val="FFFFFF"/>
              </a:solidFill>
              <a:ea typeface="+mn-lt"/>
              <a:cs typeface="+mn-lt"/>
            </a:endParaRPr>
          </a:p>
          <a:p>
            <a:pPr marL="0" indent="0">
              <a:buNone/>
            </a:pPr>
            <a:r>
              <a:rPr lang="ru-RU" sz="2200">
                <a:solidFill>
                  <a:srgbClr val="FFFFFF"/>
                </a:solidFill>
                <a:ea typeface="+mn-lt"/>
                <a:cs typeface="+mn-lt"/>
              </a:rPr>
              <a:t>However, during its early days, Bitcoin was widely associated with the Silk Road, an online dark-net marketplace, where users could purchase </a:t>
            </a:r>
            <a:r>
              <a:rPr lang="ru-RU" sz="2200">
                <a:solidFill>
                  <a:srgbClr val="92D050"/>
                </a:solidFill>
                <a:ea typeface="+mn-lt"/>
                <a:cs typeface="+mn-lt"/>
              </a:rPr>
              <a:t>weapons and illegal drugs anonymously.</a:t>
            </a:r>
            <a:endParaRPr lang="ru-RU" sz="2200" dirty="0">
              <a:solidFill>
                <a:srgbClr val="92D050"/>
              </a:solidFill>
            </a:endParaRPr>
          </a:p>
          <a:p>
            <a:pPr marL="0" indent="0">
              <a:buNone/>
            </a:pPr>
            <a:endParaRPr lang="ru-RU" sz="2200" dirty="0">
              <a:solidFill>
                <a:srgbClr val="92D050"/>
              </a:solidFill>
            </a:endParaRPr>
          </a:p>
          <a:p>
            <a:endParaRPr lang="ru-RU" sz="2200"/>
          </a:p>
        </p:txBody>
      </p:sp>
      <p:sp>
        <p:nvSpPr>
          <p:cNvPr id="2" name="Заголовок 1">
            <a:extLst>
              <a:ext uri="{FF2B5EF4-FFF2-40B4-BE49-F238E27FC236}">
                <a16:creationId xmlns:a16="http://schemas.microsoft.com/office/drawing/2014/main" id="{70E16417-03C9-46D3-80C8-40FAECF7F840}"/>
              </a:ext>
            </a:extLst>
          </p:cNvPr>
          <p:cNvSpPr>
            <a:spLocks noGrp="1"/>
          </p:cNvSpPr>
          <p:nvPr>
            <p:ph type="title"/>
          </p:nvPr>
        </p:nvSpPr>
        <p:spPr>
          <a:xfrm>
            <a:off x="6096000" y="762000"/>
            <a:ext cx="5334000" cy="1524000"/>
          </a:xfrm>
        </p:spPr>
        <p:txBody>
          <a:bodyPr>
            <a:normAutofit/>
          </a:bodyPr>
          <a:lstStyle/>
          <a:p>
            <a:pPr algn="ctr"/>
            <a:r>
              <a:rPr lang="ru-RU" sz="3200" i="1" dirty="0">
                <a:solidFill>
                  <a:srgbClr val="FFFF00"/>
                </a:solidFill>
              </a:rPr>
              <a:t>Statistics on </a:t>
            </a:r>
            <a:r>
              <a:rPr lang="ru-RU" sz="3200" i="1">
                <a:solidFill>
                  <a:srgbClr val="FFFF00"/>
                </a:solidFill>
              </a:rPr>
              <a:t>crypto money-laundering </a:t>
            </a:r>
            <a:endParaRPr lang="ru-RU" sz="3200" i="1" dirty="0">
              <a:solidFill>
                <a:srgbClr val="FFFF00"/>
              </a:solidFill>
            </a:endParaRPr>
          </a:p>
        </p:txBody>
      </p:sp>
    </p:spTree>
    <p:extLst>
      <p:ext uri="{BB962C8B-B14F-4D97-AF65-F5344CB8AC3E}">
        <p14:creationId xmlns:p14="http://schemas.microsoft.com/office/powerpoint/2010/main" val="375919571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7" name="Rectangle 45">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7">
            <a:extLst>
              <a:ext uri="{FF2B5EF4-FFF2-40B4-BE49-F238E27FC236}">
                <a16:creationId xmlns:a16="http://schemas.microsoft.com/office/drawing/2014/main" id="{66FC6F62-FEC6-45C4-B697-39FDA62A9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53162" y="-776838"/>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latin typeface="Avenir Next LT Pro" panose="020B0504020202020204" pitchFamily="34" charset="0"/>
            </a:endParaRPr>
          </a:p>
        </p:txBody>
      </p:sp>
      <p:grpSp>
        <p:nvGrpSpPr>
          <p:cNvPr id="53" name="Group 49">
            <a:extLst>
              <a:ext uri="{FF2B5EF4-FFF2-40B4-BE49-F238E27FC236}">
                <a16:creationId xmlns:a16="http://schemas.microsoft.com/office/drawing/2014/main" id="{F8D7210F-BCFD-46C1-9A2C-3717368B1A7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5829359"/>
            <a:ext cx="4333875" cy="1028642"/>
            <a:chOff x="7153921" y="5829359"/>
            <a:chExt cx="5038079" cy="1028642"/>
          </a:xfrm>
        </p:grpSpPr>
        <p:sp>
          <p:nvSpPr>
            <p:cNvPr id="51" name="Freeform: Shape 50">
              <a:extLst>
                <a:ext uri="{FF2B5EF4-FFF2-40B4-BE49-F238E27FC236}">
                  <a16:creationId xmlns:a16="http://schemas.microsoft.com/office/drawing/2014/main" id="{2C96BB9F-FD85-4689-A888-9A5AA0A14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63906" y="5913098"/>
              <a:ext cx="4228094" cy="944903"/>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52" name="Freeform: Shape 51">
              <a:extLst>
                <a:ext uri="{FF2B5EF4-FFF2-40B4-BE49-F238E27FC236}">
                  <a16:creationId xmlns:a16="http://schemas.microsoft.com/office/drawing/2014/main" id="{78545FC7-27EF-4BF9-A88F-35F089DF69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53921" y="5829359"/>
              <a:ext cx="5038078" cy="1028642"/>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grpSp>
      <p:sp>
        <p:nvSpPr>
          <p:cNvPr id="3" name="Объект 2">
            <a:extLst>
              <a:ext uri="{FF2B5EF4-FFF2-40B4-BE49-F238E27FC236}">
                <a16:creationId xmlns:a16="http://schemas.microsoft.com/office/drawing/2014/main" id="{FEDCAE98-0B7B-4CE7-99DC-087AD81E3BA6}"/>
              </a:ext>
            </a:extLst>
          </p:cNvPr>
          <p:cNvSpPr>
            <a:spLocks noGrp="1"/>
          </p:cNvSpPr>
          <p:nvPr>
            <p:ph idx="1"/>
          </p:nvPr>
        </p:nvSpPr>
        <p:spPr>
          <a:xfrm>
            <a:off x="3810000" y="1524000"/>
            <a:ext cx="3048000" cy="4572001"/>
          </a:xfrm>
        </p:spPr>
        <p:txBody>
          <a:bodyPr vert="horz" lIns="91440" tIns="45720" rIns="91440" bIns="45720" rtlCol="0">
            <a:normAutofit/>
          </a:bodyPr>
          <a:lstStyle/>
          <a:p>
            <a:pPr marL="0" indent="0">
              <a:lnSpc>
                <a:spcPct val="115000"/>
              </a:lnSpc>
              <a:buNone/>
            </a:pPr>
            <a:r>
              <a:rPr lang="ru-RU" sz="1500" i="1">
                <a:ea typeface="+mn-lt"/>
                <a:cs typeface="+mn-lt"/>
              </a:rPr>
              <a:t>"It’s probably a thousand times less. Basically, for any meaningful amount of money you want to move in the crypto, it is very hard to move it anonymously. There are third-party monitoring tools, and databases that can match many of the addresses to known persons. The cryptocurrency market cap is so small, that if you are moving a $100 million dollars, you cannot do so without going through a centralized exchange, making it even easier to track."</a:t>
            </a:r>
            <a:endParaRPr lang="ru-RU" sz="1500"/>
          </a:p>
        </p:txBody>
      </p:sp>
      <p:sp>
        <p:nvSpPr>
          <p:cNvPr id="2" name="Заголовок 1">
            <a:extLst>
              <a:ext uri="{FF2B5EF4-FFF2-40B4-BE49-F238E27FC236}">
                <a16:creationId xmlns:a16="http://schemas.microsoft.com/office/drawing/2014/main" id="{F93ED55A-1D6E-46A9-974D-E5079FA5B6C8}"/>
              </a:ext>
            </a:extLst>
          </p:cNvPr>
          <p:cNvSpPr>
            <a:spLocks noGrp="1"/>
          </p:cNvSpPr>
          <p:nvPr>
            <p:ph type="title"/>
          </p:nvPr>
        </p:nvSpPr>
        <p:spPr>
          <a:xfrm>
            <a:off x="762000" y="1524000"/>
            <a:ext cx="3018325" cy="4572000"/>
          </a:xfrm>
        </p:spPr>
        <p:txBody>
          <a:bodyPr anchor="t">
            <a:normAutofit/>
          </a:bodyPr>
          <a:lstStyle/>
          <a:p>
            <a:pPr algn="ctr"/>
            <a:r>
              <a:rPr lang="ru-RU" sz="2500" b="1">
                <a:solidFill>
                  <a:srgbClr val="FFC000"/>
                </a:solidFill>
                <a:latin typeface="Segoe Print"/>
                <a:ea typeface="+mj-lt"/>
                <a:cs typeface="+mj-lt"/>
              </a:rPr>
              <a:t>Chanpeng Zhao</a:t>
            </a:r>
            <a:r>
              <a:rPr lang="ru-RU" sz="2500" b="1" dirty="0">
                <a:latin typeface="Segoe Print"/>
                <a:ea typeface="+mj-lt"/>
                <a:cs typeface="+mj-lt"/>
              </a:rPr>
              <a:t> </a:t>
            </a:r>
            <a:r>
              <a:rPr lang="ru-RU" sz="2500" b="1">
                <a:latin typeface="Segoe Print"/>
                <a:ea typeface="+mj-lt"/>
                <a:cs typeface="+mj-lt"/>
              </a:rPr>
              <a:t>“CZ”, the Founder &amp; CEO of Binance, largest cryptocurrency exchange by volume in the world on the volume of illicit transactions in crypto versus fiat?</a:t>
            </a:r>
            <a:endParaRPr lang="ru-RU" sz="2500">
              <a:latin typeface="Segoe Print"/>
            </a:endParaRPr>
          </a:p>
        </p:txBody>
      </p:sp>
      <p:pic>
        <p:nvPicPr>
          <p:cNvPr id="5" name="Рисунок 11" descr="Изображение выглядит как игра, держит, проигрыватель, мужчина&#10;&#10;Автоматически созданное описание">
            <a:extLst>
              <a:ext uri="{FF2B5EF4-FFF2-40B4-BE49-F238E27FC236}">
                <a16:creationId xmlns:a16="http://schemas.microsoft.com/office/drawing/2014/main" id="{0AE61184-0FE8-4AAC-9B7A-55CC2A51762D}"/>
              </a:ext>
            </a:extLst>
          </p:cNvPr>
          <p:cNvPicPr>
            <a:picLocks noChangeAspect="1"/>
          </p:cNvPicPr>
          <p:nvPr/>
        </p:nvPicPr>
        <p:blipFill rotWithShape="1">
          <a:blip r:embed="rId2"/>
          <a:srcRect l="35710" r="9537"/>
          <a:stretch/>
        </p:blipFill>
        <p:spPr>
          <a:xfrm>
            <a:off x="7620000" y="1524000"/>
            <a:ext cx="3810000" cy="4572000"/>
          </a:xfrm>
          <a:prstGeom prst="rect">
            <a:avLst/>
          </a:prstGeom>
        </p:spPr>
      </p:pic>
    </p:spTree>
    <p:extLst>
      <p:ext uri="{BB962C8B-B14F-4D97-AF65-F5344CB8AC3E}">
        <p14:creationId xmlns:p14="http://schemas.microsoft.com/office/powerpoint/2010/main" val="6841302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Freeform: Shape 25">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28" name="Freeform: Shape 27">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30" name="Freeform: Shape 29">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32" name="Rectangle 31">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3D065C6D-EB42-400B-99C4-D0ACE936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3174" y="0"/>
            <a:ext cx="5578824" cy="6028256"/>
          </a:xfrm>
          <a:custGeom>
            <a:avLst/>
            <a:gdLst>
              <a:gd name="connsiteX0" fmla="*/ 1681218 w 5578824"/>
              <a:gd name="connsiteY0" fmla="*/ 0 h 6028256"/>
              <a:gd name="connsiteX1" fmla="*/ 5578824 w 5578824"/>
              <a:gd name="connsiteY1" fmla="*/ 0 h 6028256"/>
              <a:gd name="connsiteX2" fmla="*/ 5578824 w 5578824"/>
              <a:gd name="connsiteY2" fmla="*/ 5760161 h 6028256"/>
              <a:gd name="connsiteX3" fmla="*/ 5441231 w 5578824"/>
              <a:gd name="connsiteY3" fmla="*/ 5804042 h 6028256"/>
              <a:gd name="connsiteX4" fmla="*/ 4253224 w 5578824"/>
              <a:gd name="connsiteY4" fmla="*/ 5980388 h 6028256"/>
              <a:gd name="connsiteX5" fmla="*/ 837278 w 5578824"/>
              <a:gd name="connsiteY5" fmla="*/ 4877588 h 6028256"/>
              <a:gd name="connsiteX6" fmla="*/ 109626 w 5578824"/>
              <a:gd name="connsiteY6" fmla="*/ 3329255 h 6028256"/>
              <a:gd name="connsiteX7" fmla="*/ 156962 w 5578824"/>
              <a:gd name="connsiteY7" fmla="*/ 1773839 h 6028256"/>
              <a:gd name="connsiteX8" fmla="*/ 904890 w 5578824"/>
              <a:gd name="connsiteY8" fmla="*/ 738354 h 6028256"/>
              <a:gd name="connsiteX9" fmla="*/ 1304592 w 5578824"/>
              <a:gd name="connsiteY9" fmla="*/ 360545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Shape 35">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Текст 2">
            <a:extLst>
              <a:ext uri="{FF2B5EF4-FFF2-40B4-BE49-F238E27FC236}">
                <a16:creationId xmlns:a16="http://schemas.microsoft.com/office/drawing/2014/main" id="{D5C3E33F-0D3C-46FD-98F6-2D635A9581BB}"/>
              </a:ext>
            </a:extLst>
          </p:cNvPr>
          <p:cNvSpPr>
            <a:spLocks noGrp="1"/>
          </p:cNvSpPr>
          <p:nvPr>
            <p:ph type="body" sz="half" idx="2"/>
          </p:nvPr>
        </p:nvSpPr>
        <p:spPr>
          <a:xfrm>
            <a:off x="762000" y="2286000"/>
            <a:ext cx="5334000" cy="3810001"/>
          </a:xfrm>
        </p:spPr>
        <p:txBody>
          <a:bodyPr vert="horz" lIns="91440" tIns="45720" rIns="91440" bIns="45720" rtlCol="0" anchor="t">
            <a:normAutofit/>
          </a:bodyPr>
          <a:lstStyle/>
          <a:p>
            <a:pPr indent="-228600">
              <a:lnSpc>
                <a:spcPct val="115000"/>
              </a:lnSpc>
              <a:buFont typeface="Arial" panose="020B0604020202020204" pitchFamily="34" charset="0"/>
              <a:buChar char="•"/>
            </a:pPr>
            <a:r>
              <a:rPr lang="en-US" sz="1700">
                <a:solidFill>
                  <a:srgbClr val="FFFFFF"/>
                </a:solidFill>
              </a:rPr>
              <a:t>Cryptocurrency research group </a:t>
            </a:r>
            <a:r>
              <a:rPr lang="en-US" sz="1700">
                <a:solidFill>
                  <a:srgbClr val="FF0000"/>
                </a:solidFill>
              </a:rPr>
              <a:t>CipherTrace</a:t>
            </a:r>
            <a:r>
              <a:rPr lang="en-US" sz="1700" dirty="0">
                <a:solidFill>
                  <a:srgbClr val="FFFFFF"/>
                </a:solidFill>
              </a:rPr>
              <a:t> </a:t>
            </a:r>
            <a:r>
              <a:rPr lang="en-US" sz="1700">
                <a:solidFill>
                  <a:srgbClr val="FFFFFF"/>
                </a:solidFill>
              </a:rPr>
              <a:t>conducted an </a:t>
            </a:r>
            <a:r>
              <a:rPr lang="en-US" sz="1700" dirty="0">
                <a:solidFill>
                  <a:srgbClr val="FFFFFF"/>
                </a:solidFill>
                <a:hlinkClick r:id="rId2">
                  <a:extLst>
                    <a:ext uri="{A12FA001-AC4F-418D-AE19-62706E023703}">
                      <ahyp:hlinkClr xmlns:ahyp="http://schemas.microsoft.com/office/drawing/2018/hyperlinkcolor" val="tx"/>
                    </a:ext>
                  </a:extLst>
                </a:hlinkClick>
              </a:rPr>
              <a:t>analysis</a:t>
            </a:r>
            <a:r>
              <a:rPr lang="en-US" sz="1700">
                <a:solidFill>
                  <a:srgbClr val="FFFFFF"/>
                </a:solidFill>
              </a:rPr>
              <a:t> of 45 million transactions from the top 20 cryptocurrency exchanges globally.</a:t>
            </a:r>
          </a:p>
          <a:p>
            <a:pPr indent="-228600">
              <a:lnSpc>
                <a:spcPct val="115000"/>
              </a:lnSpc>
              <a:buFont typeface="Arial" panose="020B0604020202020204" pitchFamily="34" charset="0"/>
              <a:buChar char="•"/>
            </a:pPr>
            <a:endParaRPr lang="en-US" sz="1700"/>
          </a:p>
          <a:p>
            <a:pPr indent="-228600">
              <a:lnSpc>
                <a:spcPct val="115000"/>
              </a:lnSpc>
              <a:buFont typeface="Arial" panose="020B0604020202020204" pitchFamily="34" charset="0"/>
              <a:buChar char="•"/>
            </a:pPr>
            <a:endParaRPr lang="en-US" sz="1700"/>
          </a:p>
          <a:p>
            <a:pPr indent="-228600">
              <a:lnSpc>
                <a:spcPct val="115000"/>
              </a:lnSpc>
              <a:buFont typeface="Arial" panose="020B0604020202020204" pitchFamily="34" charset="0"/>
              <a:buChar char="•"/>
            </a:pPr>
            <a:r>
              <a:rPr lang="en-US" sz="1700"/>
              <a:t>The data, which spans from January 2009 to September 2018, indicates 97 percent of the Bitcoin laundered through top exchanges ends up in countries with lenient AML regulations.</a:t>
            </a:r>
          </a:p>
        </p:txBody>
      </p:sp>
      <p:sp>
        <p:nvSpPr>
          <p:cNvPr id="2" name="Заголовок 1">
            <a:extLst>
              <a:ext uri="{FF2B5EF4-FFF2-40B4-BE49-F238E27FC236}">
                <a16:creationId xmlns:a16="http://schemas.microsoft.com/office/drawing/2014/main" id="{C8FF3867-7424-4A30-8C78-D97986A9C651}"/>
              </a:ext>
            </a:extLst>
          </p:cNvPr>
          <p:cNvSpPr>
            <a:spLocks noGrp="1"/>
          </p:cNvSpPr>
          <p:nvPr>
            <p:ph type="title"/>
          </p:nvPr>
        </p:nvSpPr>
        <p:spPr>
          <a:xfrm>
            <a:off x="762000" y="762000"/>
            <a:ext cx="5334000" cy="1524000"/>
          </a:xfrm>
        </p:spPr>
        <p:txBody>
          <a:bodyPr vert="horz" lIns="91440" tIns="45720" rIns="91440" bIns="45720" rtlCol="0" anchor="ctr">
            <a:normAutofit/>
          </a:bodyPr>
          <a:lstStyle/>
          <a:p>
            <a:r>
              <a:rPr lang="en-US" b="1"/>
              <a:t>BUT!!!</a:t>
            </a:r>
          </a:p>
        </p:txBody>
      </p:sp>
      <p:pic>
        <p:nvPicPr>
          <p:cNvPr id="21" name="Рисунок 22">
            <a:extLst>
              <a:ext uri="{FF2B5EF4-FFF2-40B4-BE49-F238E27FC236}">
                <a16:creationId xmlns:a16="http://schemas.microsoft.com/office/drawing/2014/main" id="{431A3598-FF8A-491B-862A-D761E787A442}"/>
              </a:ext>
            </a:extLst>
          </p:cNvPr>
          <p:cNvPicPr>
            <a:picLocks noChangeAspect="1"/>
          </p:cNvPicPr>
          <p:nvPr/>
        </p:nvPicPr>
        <p:blipFill rotWithShape="1">
          <a:blip r:embed="rId3"/>
          <a:srcRect l="16850" t="702" r="16483" b="-702"/>
          <a:stretch/>
        </p:blipFill>
        <p:spPr>
          <a:xfrm>
            <a:off x="6926384" y="2084095"/>
            <a:ext cx="4513387" cy="3754171"/>
          </a:xfrm>
          <a:prstGeom prst="rect">
            <a:avLst/>
          </a:prstGeom>
        </p:spPr>
      </p:pic>
    </p:spTree>
    <p:extLst>
      <p:ext uri="{BB962C8B-B14F-4D97-AF65-F5344CB8AC3E}">
        <p14:creationId xmlns:p14="http://schemas.microsoft.com/office/powerpoint/2010/main" val="1866716849"/>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B415D11-6899-4C75-BEAD-79C4656DC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 y="762007"/>
            <a:ext cx="5948806" cy="6095979"/>
          </a:xfrm>
          <a:custGeom>
            <a:avLst/>
            <a:gdLst>
              <a:gd name="connsiteX0" fmla="*/ 1573832 w 5948806"/>
              <a:gd name="connsiteY0" fmla="*/ 765 h 6095979"/>
              <a:gd name="connsiteX1" fmla="*/ 2734663 w 5948806"/>
              <a:gd name="connsiteY1" fmla="*/ 238687 h 6095979"/>
              <a:gd name="connsiteX2" fmla="*/ 5668316 w 5948806"/>
              <a:gd name="connsiteY2" fmla="*/ 3639516 h 6095979"/>
              <a:gd name="connsiteX3" fmla="*/ 5937022 w 5948806"/>
              <a:gd name="connsiteY3" fmla="*/ 5865869 h 6095979"/>
              <a:gd name="connsiteX4" fmla="*/ 5948806 w 5948806"/>
              <a:gd name="connsiteY4" fmla="*/ 6095979 h 6095979"/>
              <a:gd name="connsiteX5" fmla="*/ 0 w 5948806"/>
              <a:gd name="connsiteY5" fmla="*/ 6095979 h 6095979"/>
              <a:gd name="connsiteX6" fmla="*/ 0 w 5948806"/>
              <a:gd name="connsiteY6" fmla="*/ 1621672 h 6095979"/>
              <a:gd name="connsiteX7" fmla="*/ 36310 w 5948806"/>
              <a:gd name="connsiteY7" fmla="*/ 1518814 h 6095979"/>
              <a:gd name="connsiteX8" fmla="*/ 287891 w 5948806"/>
              <a:gd name="connsiteY8" fmla="*/ 956872 h 6095979"/>
              <a:gd name="connsiteX9" fmla="*/ 1573832 w 5948806"/>
              <a:gd name="connsiteY9" fmla="*/ 765 h 609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48806" h="6095979">
                <a:moveTo>
                  <a:pt x="1573832" y="765"/>
                </a:moveTo>
                <a:cubicBezTo>
                  <a:pt x="1940190" y="-10734"/>
                  <a:pt x="2329345" y="109280"/>
                  <a:pt x="2734663" y="238687"/>
                </a:cubicBezTo>
                <a:cubicBezTo>
                  <a:pt x="4118244" y="680647"/>
                  <a:pt x="5296697" y="1302752"/>
                  <a:pt x="5668316" y="3639516"/>
                </a:cubicBezTo>
                <a:cubicBezTo>
                  <a:pt x="5788299" y="4393559"/>
                  <a:pt x="5890546" y="5142244"/>
                  <a:pt x="5937022" y="5865869"/>
                </a:cubicBezTo>
                <a:lnTo>
                  <a:pt x="5948806" y="6095979"/>
                </a:lnTo>
                <a:lnTo>
                  <a:pt x="0" y="6095979"/>
                </a:lnTo>
                <a:lnTo>
                  <a:pt x="0" y="1621672"/>
                </a:lnTo>
                <a:lnTo>
                  <a:pt x="36310" y="1518814"/>
                </a:lnTo>
                <a:cubicBezTo>
                  <a:pt x="109805" y="1321982"/>
                  <a:pt x="192755" y="1133640"/>
                  <a:pt x="287891" y="956872"/>
                </a:cubicBezTo>
                <a:cubicBezTo>
                  <a:pt x="669453" y="247734"/>
                  <a:pt x="1102800" y="15549"/>
                  <a:pt x="1573832" y="76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A3BFB3E6-2D9E-4A5C-826F-44A91F5977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23838" y="538152"/>
            <a:ext cx="6095989" cy="654368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pic>
        <p:nvPicPr>
          <p:cNvPr id="5" name="Рисунок 5">
            <a:extLst>
              <a:ext uri="{FF2B5EF4-FFF2-40B4-BE49-F238E27FC236}">
                <a16:creationId xmlns:a16="http://schemas.microsoft.com/office/drawing/2014/main" id="{0A6021A2-AE51-4CB2-9747-E19CDCCBD7D7}"/>
              </a:ext>
            </a:extLst>
          </p:cNvPr>
          <p:cNvPicPr>
            <a:picLocks noChangeAspect="1"/>
          </p:cNvPicPr>
          <p:nvPr/>
        </p:nvPicPr>
        <p:blipFill>
          <a:blip r:embed="rId2"/>
          <a:stretch>
            <a:fillRect/>
          </a:stretch>
        </p:blipFill>
        <p:spPr>
          <a:xfrm>
            <a:off x="410307" y="2757238"/>
            <a:ext cx="4366847" cy="3268052"/>
          </a:xfrm>
          <a:prstGeom prst="rect">
            <a:avLst/>
          </a:prstGeom>
        </p:spPr>
      </p:pic>
      <p:sp>
        <p:nvSpPr>
          <p:cNvPr id="3" name="Объект 2">
            <a:extLst>
              <a:ext uri="{FF2B5EF4-FFF2-40B4-BE49-F238E27FC236}">
                <a16:creationId xmlns:a16="http://schemas.microsoft.com/office/drawing/2014/main" id="{79BE05C2-D238-4082-9B71-4ECF49C0E4D6}"/>
              </a:ext>
            </a:extLst>
          </p:cNvPr>
          <p:cNvSpPr>
            <a:spLocks noGrp="1"/>
          </p:cNvSpPr>
          <p:nvPr>
            <p:ph idx="1"/>
          </p:nvPr>
        </p:nvSpPr>
        <p:spPr>
          <a:xfrm>
            <a:off x="6858001" y="3048000"/>
            <a:ext cx="4572000" cy="3048001"/>
          </a:xfrm>
        </p:spPr>
        <p:txBody>
          <a:bodyPr vert="horz" lIns="91440" tIns="45720" rIns="91440" bIns="45720" rtlCol="0" anchor="t">
            <a:normAutofit/>
          </a:bodyPr>
          <a:lstStyle/>
          <a:p>
            <a:pPr marL="0" indent="0" algn="ctr">
              <a:buNone/>
            </a:pPr>
            <a:r>
              <a:rPr lang="ru-RU" sz="2400">
                <a:solidFill>
                  <a:srgbClr val="FF0000"/>
                </a:solidFill>
                <a:latin typeface="Times New Roman"/>
                <a:ea typeface="+mn-lt"/>
                <a:cs typeface="+mn-lt"/>
              </a:rPr>
              <a:t>CipherTrace</a:t>
            </a:r>
            <a:r>
              <a:rPr lang="ru-RU" sz="2400">
                <a:solidFill>
                  <a:srgbClr val="FFFFFF"/>
                </a:solidFill>
                <a:latin typeface="Times New Roman"/>
                <a:ea typeface="+mn-lt"/>
                <a:cs typeface="+mn-lt"/>
              </a:rPr>
              <a:t> found criminals have laundered approximately 380,000 BTC ($2.5 billion), and 97 percent of the Bitcoin criminals send for laundering is to unregulated cryptocurrency exchanges.</a:t>
            </a:r>
            <a:endParaRPr lang="ru-RU" sz="2400">
              <a:solidFill>
                <a:srgbClr val="FFFFFF"/>
              </a:solidFill>
              <a:latin typeface="Times New Roman"/>
              <a:cs typeface="Times New Roman"/>
            </a:endParaRPr>
          </a:p>
        </p:txBody>
      </p:sp>
      <p:sp>
        <p:nvSpPr>
          <p:cNvPr id="2" name="Заголовок 1">
            <a:extLst>
              <a:ext uri="{FF2B5EF4-FFF2-40B4-BE49-F238E27FC236}">
                <a16:creationId xmlns:a16="http://schemas.microsoft.com/office/drawing/2014/main" id="{5000E319-58A6-4C6C-B4A2-D8605F29AF4E}"/>
              </a:ext>
            </a:extLst>
          </p:cNvPr>
          <p:cNvSpPr>
            <a:spLocks noGrp="1"/>
          </p:cNvSpPr>
          <p:nvPr>
            <p:ph type="title"/>
          </p:nvPr>
        </p:nvSpPr>
        <p:spPr>
          <a:xfrm>
            <a:off x="5128846" y="869452"/>
            <a:ext cx="4572000" cy="1524010"/>
          </a:xfrm>
        </p:spPr>
        <p:txBody>
          <a:bodyPr anchor="t">
            <a:normAutofit/>
          </a:bodyPr>
          <a:lstStyle/>
          <a:p>
            <a:pPr algn="ctr"/>
            <a:r>
              <a:rPr lang="ru-RU" sz="3200" i="1"/>
              <a:t>Laundering BTC is easy on unregulated exchanges</a:t>
            </a:r>
            <a:endParaRPr lang="ru-RU"/>
          </a:p>
          <a:p>
            <a:endParaRPr lang="ru-RU" sz="3200"/>
          </a:p>
        </p:txBody>
      </p:sp>
    </p:spTree>
    <p:extLst>
      <p:ext uri="{BB962C8B-B14F-4D97-AF65-F5344CB8AC3E}">
        <p14:creationId xmlns:p14="http://schemas.microsoft.com/office/powerpoint/2010/main" val="5358984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37" name="Freeform: Shape 36">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39" name="Freeform: Shape 38">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41" name="Rectangle 40">
            <a:extLst>
              <a:ext uri="{FF2B5EF4-FFF2-40B4-BE49-F238E27FC236}">
                <a16:creationId xmlns:a16="http://schemas.microsoft.com/office/drawing/2014/main" id="{075615F8-B807-416B-8DBB-536E4371AA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B2484B09-2CAB-4DBE-8AF5-A733A9400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7467" y="1"/>
            <a:ext cx="5820494" cy="2302951"/>
          </a:xfrm>
          <a:custGeom>
            <a:avLst/>
            <a:gdLst>
              <a:gd name="connsiteX0" fmla="*/ 331087 w 5820494"/>
              <a:gd name="connsiteY0" fmla="*/ 0 h 2302951"/>
              <a:gd name="connsiteX1" fmla="*/ 5820494 w 5820494"/>
              <a:gd name="connsiteY1" fmla="*/ 0 h 2302951"/>
              <a:gd name="connsiteX2" fmla="*/ 5709900 w 5820494"/>
              <a:gd name="connsiteY2" fmla="*/ 213766 h 2302951"/>
              <a:gd name="connsiteX3" fmla="*/ 4932484 w 5820494"/>
              <a:gd name="connsiteY3" fmla="*/ 1340037 h 2302951"/>
              <a:gd name="connsiteX4" fmla="*/ 3361811 w 5820494"/>
              <a:gd name="connsiteY4" fmla="*/ 2268288 h 2302951"/>
              <a:gd name="connsiteX5" fmla="*/ 286590 w 5820494"/>
              <a:gd name="connsiteY5" fmla="*/ 1322722 h 2302951"/>
              <a:gd name="connsiteX6" fmla="*/ 251826 w 5820494"/>
              <a:gd name="connsiteY6" fmla="*/ 87954 h 2302951"/>
              <a:gd name="connsiteX7" fmla="*/ 331087 w 5820494"/>
              <a:gd name="connsiteY7" fmla="*/ 0 h 230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20494" h="2302951">
                <a:moveTo>
                  <a:pt x="331087" y="0"/>
                </a:moveTo>
                <a:lnTo>
                  <a:pt x="5820494" y="0"/>
                </a:lnTo>
                <a:lnTo>
                  <a:pt x="5709900" y="213766"/>
                </a:lnTo>
                <a:cubicBezTo>
                  <a:pt x="5432869" y="711271"/>
                  <a:pt x="5095500" y="1152643"/>
                  <a:pt x="4932484" y="1340037"/>
                </a:cubicBezTo>
                <a:cubicBezTo>
                  <a:pt x="4535940" y="1795562"/>
                  <a:pt x="3997053" y="2167493"/>
                  <a:pt x="3361811" y="2268288"/>
                </a:cubicBezTo>
                <a:cubicBezTo>
                  <a:pt x="2395334" y="2421964"/>
                  <a:pt x="953447" y="2057186"/>
                  <a:pt x="286590" y="1322722"/>
                </a:cubicBezTo>
                <a:cubicBezTo>
                  <a:pt x="-136161" y="857205"/>
                  <a:pt x="-42091" y="443733"/>
                  <a:pt x="251826" y="87954"/>
                </a:cubicBezTo>
                <a:lnTo>
                  <a:pt x="331087"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Shape 44">
            <a:extLst>
              <a:ext uri="{FF2B5EF4-FFF2-40B4-BE49-F238E27FC236}">
                <a16:creationId xmlns:a16="http://schemas.microsoft.com/office/drawing/2014/main" id="{36B36566-4D08-4F26-8C98-ED11098FB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1952" y="3048002"/>
            <a:ext cx="4230048" cy="3809998"/>
          </a:xfrm>
          <a:custGeom>
            <a:avLst/>
            <a:gdLst>
              <a:gd name="connsiteX0" fmla="*/ 2183095 w 4230048"/>
              <a:gd name="connsiteY0" fmla="*/ 18 h 3809998"/>
              <a:gd name="connsiteX1" fmla="*/ 3425027 w 4230048"/>
              <a:gd name="connsiteY1" fmla="*/ 1440807 h 3809998"/>
              <a:gd name="connsiteX2" fmla="*/ 3480109 w 4230048"/>
              <a:gd name="connsiteY2" fmla="*/ 1517585 h 3809998"/>
              <a:gd name="connsiteX3" fmla="*/ 4221130 w 4230048"/>
              <a:gd name="connsiteY3" fmla="*/ 2801399 h 3809998"/>
              <a:gd name="connsiteX4" fmla="*/ 4230048 w 4230048"/>
              <a:gd name="connsiteY4" fmla="*/ 2899971 h 3809998"/>
              <a:gd name="connsiteX5" fmla="*/ 4230048 w 4230048"/>
              <a:gd name="connsiteY5" fmla="*/ 3224557 h 3809998"/>
              <a:gd name="connsiteX6" fmla="*/ 4230047 w 4230048"/>
              <a:gd name="connsiteY6" fmla="*/ 3224568 h 3809998"/>
              <a:gd name="connsiteX7" fmla="*/ 4230047 w 4230048"/>
              <a:gd name="connsiteY7" fmla="*/ 3809998 h 3809998"/>
              <a:gd name="connsiteX8" fmla="*/ 4077743 w 4230048"/>
              <a:gd name="connsiteY8" fmla="*/ 3809998 h 3809998"/>
              <a:gd name="connsiteX9" fmla="*/ 892220 w 4230048"/>
              <a:gd name="connsiteY9" fmla="*/ 3809998 h 3809998"/>
              <a:gd name="connsiteX10" fmla="*/ 840654 w 4230048"/>
              <a:gd name="connsiteY10" fmla="*/ 3790763 h 3809998"/>
              <a:gd name="connsiteX11" fmla="*/ 5750 w 4230048"/>
              <a:gd name="connsiteY11" fmla="*/ 2913921 h 3809998"/>
              <a:gd name="connsiteX12" fmla="*/ 819614 w 4230048"/>
              <a:gd name="connsiteY12" fmla="*/ 1008105 h 3809998"/>
              <a:gd name="connsiteX13" fmla="*/ 2183095 w 4230048"/>
              <a:gd name="connsiteY13" fmla="*/ 18 h 380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30048" h="3809998">
                <a:moveTo>
                  <a:pt x="2183095" y="18"/>
                </a:moveTo>
                <a:cubicBezTo>
                  <a:pt x="2652021" y="-4644"/>
                  <a:pt x="3095337" y="947177"/>
                  <a:pt x="3425027" y="1440807"/>
                </a:cubicBezTo>
                <a:cubicBezTo>
                  <a:pt x="3436611" y="1458213"/>
                  <a:pt x="3455517" y="1484324"/>
                  <a:pt x="3480109" y="1517585"/>
                </a:cubicBezTo>
                <a:cubicBezTo>
                  <a:pt x="3749371" y="1882737"/>
                  <a:pt x="4144039" y="2208821"/>
                  <a:pt x="4221130" y="2801399"/>
                </a:cubicBezTo>
                <a:lnTo>
                  <a:pt x="4230048" y="2899971"/>
                </a:lnTo>
                <a:lnTo>
                  <a:pt x="4230048" y="3224557"/>
                </a:lnTo>
                <a:lnTo>
                  <a:pt x="4230047" y="3224568"/>
                </a:lnTo>
                <a:lnTo>
                  <a:pt x="4230047" y="3809998"/>
                </a:lnTo>
                <a:lnTo>
                  <a:pt x="4077743" y="3809998"/>
                </a:lnTo>
                <a:lnTo>
                  <a:pt x="892220" y="3809998"/>
                </a:lnTo>
                <a:lnTo>
                  <a:pt x="840654" y="3790763"/>
                </a:lnTo>
                <a:cubicBezTo>
                  <a:pt x="487978" y="3656636"/>
                  <a:pt x="58498" y="3454097"/>
                  <a:pt x="5750" y="2913921"/>
                </a:cubicBezTo>
                <a:cubicBezTo>
                  <a:pt x="-64577" y="2192439"/>
                  <a:pt x="527932" y="1403503"/>
                  <a:pt x="819614" y="1008105"/>
                </a:cubicBezTo>
                <a:cubicBezTo>
                  <a:pt x="1190771" y="504837"/>
                  <a:pt x="1667013" y="5308"/>
                  <a:pt x="2183095" y="1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Shape 46">
            <a:extLst>
              <a:ext uri="{FF2B5EF4-FFF2-40B4-BE49-F238E27FC236}">
                <a16:creationId xmlns:a16="http://schemas.microsoft.com/office/drawing/2014/main" id="{B4E82C7F-8602-4A38-A43F-2CC20AB9D8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4885154" flipH="1">
            <a:off x="7260230" y="-2526873"/>
            <a:ext cx="3738966" cy="6206270"/>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pic>
        <p:nvPicPr>
          <p:cNvPr id="13" name="Рисунок 13">
            <a:extLst>
              <a:ext uri="{FF2B5EF4-FFF2-40B4-BE49-F238E27FC236}">
                <a16:creationId xmlns:a16="http://schemas.microsoft.com/office/drawing/2014/main" id="{1BD3C477-E23D-42EE-93A6-63C04981B0E3}"/>
              </a:ext>
            </a:extLst>
          </p:cNvPr>
          <p:cNvPicPr>
            <a:picLocks noChangeAspect="1"/>
          </p:cNvPicPr>
          <p:nvPr/>
        </p:nvPicPr>
        <p:blipFill>
          <a:blip r:embed="rId2"/>
          <a:stretch>
            <a:fillRect/>
          </a:stretch>
        </p:blipFill>
        <p:spPr>
          <a:xfrm>
            <a:off x="6801178" y="888351"/>
            <a:ext cx="3778898" cy="2162084"/>
          </a:xfrm>
          <a:prstGeom prst="rect">
            <a:avLst/>
          </a:prstGeom>
        </p:spPr>
      </p:pic>
      <p:sp>
        <p:nvSpPr>
          <p:cNvPr id="11" name="Объект 10">
            <a:extLst>
              <a:ext uri="{FF2B5EF4-FFF2-40B4-BE49-F238E27FC236}">
                <a16:creationId xmlns:a16="http://schemas.microsoft.com/office/drawing/2014/main" id="{DB5A1F65-056A-4582-B5E6-7A4AF057481B}"/>
              </a:ext>
            </a:extLst>
          </p:cNvPr>
          <p:cNvSpPr>
            <a:spLocks noGrp="1"/>
          </p:cNvSpPr>
          <p:nvPr>
            <p:ph sz="half" idx="1"/>
          </p:nvPr>
        </p:nvSpPr>
        <p:spPr>
          <a:xfrm>
            <a:off x="762000" y="3047999"/>
            <a:ext cx="5334000" cy="3047999"/>
          </a:xfrm>
        </p:spPr>
        <p:txBody>
          <a:bodyPr vert="horz" lIns="91440" tIns="45720" rIns="91440" bIns="45720" rtlCol="0">
            <a:normAutofit/>
          </a:bodyPr>
          <a:lstStyle/>
          <a:p>
            <a:pPr marL="457200">
              <a:lnSpc>
                <a:spcPct val="115000"/>
              </a:lnSpc>
            </a:pPr>
            <a:r>
              <a:rPr lang="en-US" sz="2200"/>
              <a:t>Unregulated Exchanges</a:t>
            </a:r>
          </a:p>
          <a:p>
            <a:pPr marL="457200">
              <a:lnSpc>
                <a:spcPct val="115000"/>
              </a:lnSpc>
            </a:pPr>
            <a:r>
              <a:rPr lang="en-US" sz="2200"/>
              <a:t>Tumblers</a:t>
            </a:r>
          </a:p>
          <a:p>
            <a:pPr marL="457200">
              <a:lnSpc>
                <a:spcPct val="115000"/>
              </a:lnSpc>
            </a:pPr>
            <a:r>
              <a:rPr lang="en-US" sz="2200"/>
              <a:t>Prepaid Cards</a:t>
            </a:r>
          </a:p>
          <a:p>
            <a:pPr marL="457200">
              <a:lnSpc>
                <a:spcPct val="115000"/>
              </a:lnSpc>
            </a:pPr>
            <a:r>
              <a:rPr lang="en-US" sz="2200"/>
              <a:t>Gaming Sites</a:t>
            </a:r>
          </a:p>
          <a:p>
            <a:pPr marL="457200">
              <a:lnSpc>
                <a:spcPct val="115000"/>
              </a:lnSpc>
            </a:pPr>
            <a:r>
              <a:rPr lang="en-US" sz="2200"/>
              <a:t>ATMs</a:t>
            </a:r>
          </a:p>
          <a:p>
            <a:pPr marL="457200">
              <a:lnSpc>
                <a:spcPct val="115000"/>
              </a:lnSpc>
            </a:pPr>
            <a:r>
              <a:rPr lang="en-US" sz="2200"/>
              <a:t>P2P</a:t>
            </a:r>
          </a:p>
          <a:p>
            <a:pPr marL="0">
              <a:lnSpc>
                <a:spcPct val="115000"/>
              </a:lnSpc>
            </a:pPr>
            <a:endParaRPr lang="en-US" sz="2200"/>
          </a:p>
        </p:txBody>
      </p:sp>
      <p:sp>
        <p:nvSpPr>
          <p:cNvPr id="6" name="Заголовок 5">
            <a:extLst>
              <a:ext uri="{FF2B5EF4-FFF2-40B4-BE49-F238E27FC236}">
                <a16:creationId xmlns:a16="http://schemas.microsoft.com/office/drawing/2014/main" id="{872D4DA1-D026-4187-BBF4-78082EA93307}"/>
              </a:ext>
            </a:extLst>
          </p:cNvPr>
          <p:cNvSpPr>
            <a:spLocks noGrp="1"/>
          </p:cNvSpPr>
          <p:nvPr>
            <p:ph type="title"/>
          </p:nvPr>
        </p:nvSpPr>
        <p:spPr>
          <a:xfrm>
            <a:off x="762000" y="1523997"/>
            <a:ext cx="5334000" cy="1524000"/>
          </a:xfrm>
        </p:spPr>
        <p:txBody>
          <a:bodyPr vert="horz" lIns="91440" tIns="45720" rIns="91440" bIns="45720" rtlCol="0" anchor="ctr">
            <a:normAutofit/>
          </a:bodyPr>
          <a:lstStyle/>
          <a:p>
            <a:pPr algn="ctr"/>
            <a:r>
              <a:rPr lang="en-US" sz="3200">
                <a:solidFill>
                  <a:schemeClr val="accent6">
                    <a:lumMod val="40000"/>
                    <a:lumOff val="60000"/>
                  </a:schemeClr>
                </a:solidFill>
              </a:rPr>
              <a:t>Common Crypto Money Laundering Practices</a:t>
            </a:r>
            <a:endParaRPr lang="ru-RU"/>
          </a:p>
        </p:txBody>
      </p:sp>
      <p:pic>
        <p:nvPicPr>
          <p:cNvPr id="12" name="Рисунок 12">
            <a:extLst>
              <a:ext uri="{FF2B5EF4-FFF2-40B4-BE49-F238E27FC236}">
                <a16:creationId xmlns:a16="http://schemas.microsoft.com/office/drawing/2014/main" id="{125B7A57-8D36-4AE0-A85D-F810A679D70D}"/>
              </a:ext>
            </a:extLst>
          </p:cNvPr>
          <p:cNvPicPr>
            <a:picLocks noChangeAspect="1"/>
          </p:cNvPicPr>
          <p:nvPr/>
        </p:nvPicPr>
        <p:blipFill>
          <a:blip r:embed="rId3"/>
          <a:stretch>
            <a:fillRect/>
          </a:stretch>
        </p:blipFill>
        <p:spPr>
          <a:xfrm>
            <a:off x="6701693" y="4047516"/>
            <a:ext cx="4200768" cy="2494815"/>
          </a:xfrm>
          <a:prstGeom prst="rect">
            <a:avLst/>
          </a:prstGeom>
        </p:spPr>
      </p:pic>
    </p:spTree>
    <p:extLst>
      <p:ext uri="{BB962C8B-B14F-4D97-AF65-F5344CB8AC3E}">
        <p14:creationId xmlns:p14="http://schemas.microsoft.com/office/powerpoint/2010/main" val="39547256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PebbleVTI">
  <a:themeElements>
    <a:clrScheme name="AnalogousFromDarkSeedLeftStep">
      <a:dk1>
        <a:srgbClr val="000000"/>
      </a:dk1>
      <a:lt1>
        <a:srgbClr val="FFFFFF"/>
      </a:lt1>
      <a:dk2>
        <a:srgbClr val="1B2430"/>
      </a:dk2>
      <a:lt2>
        <a:srgbClr val="F0F3F1"/>
      </a:lt2>
      <a:accent1>
        <a:srgbClr val="D63AB0"/>
      </a:accent1>
      <a:accent2>
        <a:srgbClr val="A928C4"/>
      </a:accent2>
      <a:accent3>
        <a:srgbClr val="7A3AD6"/>
      </a:accent3>
      <a:accent4>
        <a:srgbClr val="3C3DC9"/>
      </a:accent4>
      <a:accent5>
        <a:srgbClr val="3A7CD6"/>
      </a:accent5>
      <a:accent6>
        <a:srgbClr val="28ABC4"/>
      </a:accent6>
      <a:hlink>
        <a:srgbClr val="3F60BF"/>
      </a:hlink>
      <a:folHlink>
        <a:srgbClr val="7F7F7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Широкоэкранный</PresentationFormat>
  <Paragraphs>0</Paragraphs>
  <Slides>16</Slides>
  <Notes>0</Notes>
  <HiddenSlides>0</HiddenSlides>
  <MMClips>0</MMClips>
  <ScaleCrop>false</ScaleCrop>
  <HeadingPairs>
    <vt:vector size="4" baseType="variant">
      <vt:variant>
        <vt:lpstr>Тема</vt:lpstr>
      </vt:variant>
      <vt:variant>
        <vt:i4>1</vt:i4>
      </vt:variant>
      <vt:variant>
        <vt:lpstr>Заголовки слайдов</vt:lpstr>
      </vt:variant>
      <vt:variant>
        <vt:i4>16</vt:i4>
      </vt:variant>
    </vt:vector>
  </HeadingPairs>
  <TitlesOfParts>
    <vt:vector size="17" baseType="lpstr">
      <vt:lpstr>PebbleVTI</vt:lpstr>
      <vt:lpstr>Cryptocurrency and money-laundering</vt:lpstr>
      <vt:lpstr>What is cryptocurrency?</vt:lpstr>
      <vt:lpstr>9 the most well-known cyprocurrencies</vt:lpstr>
      <vt:lpstr>Risks for crypto users </vt:lpstr>
      <vt:lpstr>Statistics on crypto money-laundering </vt:lpstr>
      <vt:lpstr>Chanpeng Zhao “CZ”, the Founder &amp; CEO of Binance, largest cryptocurrency exchange by volume in the world on the volume of illicit transactions in crypto versus fiat?</vt:lpstr>
      <vt:lpstr>BUT!!!</vt:lpstr>
      <vt:lpstr>Laundering BTC is easy on unregulated exchanges </vt:lpstr>
      <vt:lpstr>Common Crypto Money Laundering Practices</vt:lpstr>
      <vt:lpstr>Moreover, according to a recent report from Cointelegraph, Binance is being sued by the current owners of Zaif, a Japanese cryptocurrency exchange, which was hacked in 2018. The plaintiffs allege that Binance’s weak KYC requirements facilitated the laundering of $60 million stolen from the exchange.</vt:lpstr>
      <vt:lpstr>A case involving millions of dollars in bitcoin and Western Union payments has resulted in New York State’s first conviction for cryptocurrency money laundering.</vt:lpstr>
      <vt:lpstr>US and global approaches to crypto </vt:lpstr>
      <vt:lpstr>The Travel Rule (cont.)</vt:lpstr>
      <vt:lpstr>US Legal considerations on crypto investing</vt:lpstr>
      <vt:lpstr>Combating the virtual threat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
  <cp:lastModifiedBy/>
  <cp:revision>521</cp:revision>
  <dcterms:created xsi:type="dcterms:W3CDTF">2020-12-14T21:00:29Z</dcterms:created>
  <dcterms:modified xsi:type="dcterms:W3CDTF">2020-12-15T18:39:37Z</dcterms:modified>
</cp:coreProperties>
</file>